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Quattrocento Bold" panose="020B0604020202020204" charset="0"/>
      <p:regular r:id="rId17"/>
    </p:embeddedFont>
    <p:embeddedFont>
      <p:font typeface="Quattrocento" panose="020B0604020202020204" charset="0"/>
      <p:regular r:id="rId18"/>
    </p:embeddedFont>
    <p:embeddedFont>
      <p:font typeface="Calibri" panose="020F0502020204030204" pitchFamily="34" charset="0"/>
      <p:regular r:id="rId19"/>
      <p:bold r:id="rId20"/>
      <p:italic r:id="rId21"/>
      <p:boldItalic r:id="rId22"/>
    </p:embeddedFont>
    <p:embeddedFont>
      <p:font typeface="Playfair Display 1 Bold" panose="020B0604020202020204" charset="0"/>
      <p:regular r:id="rId23"/>
    </p:embeddedFont>
    <p:embeddedFont>
      <p:font typeface="Playfair Display 2 Bold"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3" d="100"/>
          <a:sy n="73" d="100"/>
        </p:scale>
        <p:origin x="60"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3.sv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7.sv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AutoShape 4"/>
          <p:cNvSpPr/>
          <p:nvPr/>
        </p:nvSpPr>
        <p:spPr>
          <a:xfrm>
            <a:off x="1028722" y="2876906"/>
            <a:ext cx="16230600" cy="19050"/>
          </a:xfrm>
          <a:prstGeom prst="line">
            <a:avLst/>
          </a:prstGeom>
          <a:ln w="38100" cap="flat">
            <a:solidFill>
              <a:srgbClr val="000000"/>
            </a:solidFill>
            <a:prstDash val="solid"/>
            <a:headEnd type="none" w="sm" len="sm"/>
            <a:tailEnd type="none" w="sm" len="sm"/>
          </a:ln>
        </p:spPr>
      </p:sp>
      <p:sp>
        <p:nvSpPr>
          <p:cNvPr id="5" name="Freeform 5"/>
          <p:cNvSpPr/>
          <p:nvPr/>
        </p:nvSpPr>
        <p:spPr>
          <a:xfrm>
            <a:off x="1028700" y="3445000"/>
            <a:ext cx="6328106" cy="6286800"/>
          </a:xfrm>
          <a:custGeom>
            <a:avLst/>
            <a:gdLst/>
            <a:ahLst/>
            <a:cxnLst/>
            <a:rect l="l" t="t" r="r" b="b"/>
            <a:pathLst>
              <a:path w="6328106" h="6286800">
                <a:moveTo>
                  <a:pt x="0" y="0"/>
                </a:moveTo>
                <a:lnTo>
                  <a:pt x="6328106" y="0"/>
                </a:lnTo>
                <a:lnTo>
                  <a:pt x="6328106" y="6286800"/>
                </a:lnTo>
                <a:lnTo>
                  <a:pt x="0" y="6286800"/>
                </a:lnTo>
                <a:lnTo>
                  <a:pt x="0" y="0"/>
                </a:lnTo>
                <a:close/>
              </a:path>
            </a:pathLst>
          </a:custGeom>
          <a:blipFill>
            <a:blip r:embed="rId3"/>
            <a:stretch>
              <a:fillRect/>
            </a:stretch>
          </a:blipFill>
        </p:spPr>
      </p:sp>
      <p:sp>
        <p:nvSpPr>
          <p:cNvPr id="6" name="TextBox 6"/>
          <p:cNvSpPr txBox="1"/>
          <p:nvPr/>
        </p:nvSpPr>
        <p:spPr>
          <a:xfrm>
            <a:off x="1028700" y="1060311"/>
            <a:ext cx="16230645" cy="1500506"/>
          </a:xfrm>
          <a:prstGeom prst="rect">
            <a:avLst/>
          </a:prstGeom>
        </p:spPr>
        <p:txBody>
          <a:bodyPr lIns="0" tIns="0" rIns="0" bIns="0" rtlCol="0" anchor="t">
            <a:spAutoFit/>
          </a:bodyPr>
          <a:lstStyle/>
          <a:p>
            <a:pPr algn="ctr">
              <a:lnSpc>
                <a:spcPts val="12319"/>
              </a:lnSpc>
              <a:spcBef>
                <a:spcPct val="0"/>
              </a:spcBef>
            </a:pPr>
            <a:r>
              <a:rPr lang="en-US" sz="8799" b="1">
                <a:solidFill>
                  <a:srgbClr val="000000"/>
                </a:solidFill>
                <a:latin typeface="Playfair Display 1 Bold"/>
                <a:ea typeface="Playfair Display 1 Bold"/>
                <a:cs typeface="Playfair Display 1 Bold"/>
                <a:sym typeface="Playfair Display 1 Bold"/>
              </a:rPr>
              <a:t>News Fusion</a:t>
            </a:r>
          </a:p>
        </p:txBody>
      </p:sp>
      <p:sp>
        <p:nvSpPr>
          <p:cNvPr id="7" name="TextBox 7"/>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8" name="TextBox 8"/>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9" name="TextBox 9"/>
          <p:cNvSpPr txBox="1"/>
          <p:nvPr/>
        </p:nvSpPr>
        <p:spPr>
          <a:xfrm>
            <a:off x="8191063" y="3650287"/>
            <a:ext cx="9515475" cy="1571625"/>
          </a:xfrm>
          <a:prstGeom prst="rect">
            <a:avLst/>
          </a:prstGeom>
        </p:spPr>
        <p:txBody>
          <a:bodyPr lIns="0" tIns="0" rIns="0" bIns="0" rtlCol="0" anchor="t">
            <a:spAutoFit/>
          </a:bodyPr>
          <a:lstStyle/>
          <a:p>
            <a:pPr algn="ctr">
              <a:lnSpc>
                <a:spcPts val="6300"/>
              </a:lnSpc>
            </a:pPr>
            <a:r>
              <a:rPr lang="en-US" sz="4500" b="1">
                <a:solidFill>
                  <a:srgbClr val="000000"/>
                </a:solidFill>
                <a:latin typeface="Playfair Display 2 Bold"/>
                <a:ea typeface="Playfair Display 2 Bold"/>
                <a:cs typeface="Playfair Display 2 Bold"/>
                <a:sym typeface="Playfair Display 2 Bold"/>
              </a:rPr>
              <a:t>News Classification, Summarization</a:t>
            </a:r>
          </a:p>
          <a:p>
            <a:pPr marL="0" lvl="0" indent="0" algn="ctr">
              <a:lnSpc>
                <a:spcPts val="6300"/>
              </a:lnSpc>
              <a:spcBef>
                <a:spcPct val="0"/>
              </a:spcBef>
            </a:pPr>
            <a:r>
              <a:rPr lang="en-US" sz="4500" b="1">
                <a:solidFill>
                  <a:srgbClr val="000000"/>
                </a:solidFill>
                <a:latin typeface="Playfair Display 2 Bold"/>
                <a:ea typeface="Playfair Display 2 Bold"/>
                <a:cs typeface="Playfair Display 2 Bold"/>
                <a:sym typeface="Playfair Display 2 Bold"/>
              </a:rPr>
              <a:t>&amp; Translation   </a:t>
            </a:r>
          </a:p>
        </p:txBody>
      </p:sp>
      <p:sp>
        <p:nvSpPr>
          <p:cNvPr id="10" name="TextBox 10"/>
          <p:cNvSpPr txBox="1"/>
          <p:nvPr/>
        </p:nvSpPr>
        <p:spPr>
          <a:xfrm>
            <a:off x="7894217" y="5989765"/>
            <a:ext cx="7369175" cy="1481455"/>
          </a:xfrm>
          <a:prstGeom prst="rect">
            <a:avLst/>
          </a:prstGeom>
        </p:spPr>
        <p:txBody>
          <a:bodyPr lIns="0" tIns="0" rIns="0" bIns="0" rtlCol="0" anchor="t">
            <a:spAutoFit/>
          </a:bodyPr>
          <a:lstStyle/>
          <a:p>
            <a:pPr algn="just">
              <a:lnSpc>
                <a:spcPts val="3920"/>
              </a:lnSpc>
            </a:pPr>
            <a:r>
              <a:rPr lang="en-US" sz="2800" b="1" spc="386">
                <a:solidFill>
                  <a:srgbClr val="000000"/>
                </a:solidFill>
                <a:latin typeface="Quattrocento Bold"/>
                <a:ea typeface="Quattrocento Bold"/>
                <a:cs typeface="Quattrocento Bold"/>
                <a:sym typeface="Quattrocento Bold"/>
              </a:rPr>
              <a:t>Developed By :</a:t>
            </a:r>
          </a:p>
          <a:p>
            <a:pPr algn="just">
              <a:lnSpc>
                <a:spcPts val="3920"/>
              </a:lnSpc>
            </a:pPr>
            <a:r>
              <a:rPr lang="en-US" sz="2800" b="1" spc="386">
                <a:solidFill>
                  <a:srgbClr val="000000"/>
                </a:solidFill>
                <a:latin typeface="Quattrocento Bold"/>
                <a:ea typeface="Quattrocento Bold"/>
                <a:cs typeface="Quattrocento Bold"/>
                <a:sym typeface="Quattrocento Bold"/>
              </a:rPr>
              <a:t>IT129-SHAH KHUSHI BIRENKUMAR</a:t>
            </a:r>
          </a:p>
          <a:p>
            <a:pPr marL="0" lvl="0" indent="0" algn="just">
              <a:lnSpc>
                <a:spcPts val="3920"/>
              </a:lnSpc>
              <a:spcBef>
                <a:spcPct val="0"/>
              </a:spcBef>
            </a:pPr>
            <a:r>
              <a:rPr lang="en-US" sz="2800" b="1" spc="386">
                <a:solidFill>
                  <a:srgbClr val="000000"/>
                </a:solidFill>
                <a:latin typeface="Quattrocento Bold"/>
                <a:ea typeface="Quattrocento Bold"/>
                <a:cs typeface="Quattrocento Bold"/>
                <a:sym typeface="Quattrocento Bold"/>
              </a:rPr>
              <a:t>IT128-SHAH HETVI JATILKUMAR</a:t>
            </a:r>
          </a:p>
        </p:txBody>
      </p:sp>
      <p:sp>
        <p:nvSpPr>
          <p:cNvPr id="11" name="TextBox 11"/>
          <p:cNvSpPr txBox="1"/>
          <p:nvPr/>
        </p:nvSpPr>
        <p:spPr>
          <a:xfrm>
            <a:off x="7894217" y="8077835"/>
            <a:ext cx="4539258" cy="986155"/>
          </a:xfrm>
          <a:prstGeom prst="rect">
            <a:avLst/>
          </a:prstGeom>
        </p:spPr>
        <p:txBody>
          <a:bodyPr lIns="0" tIns="0" rIns="0" bIns="0" rtlCol="0" anchor="t">
            <a:spAutoFit/>
          </a:bodyPr>
          <a:lstStyle/>
          <a:p>
            <a:pPr algn="l">
              <a:lnSpc>
                <a:spcPts val="3920"/>
              </a:lnSpc>
            </a:pPr>
            <a:r>
              <a:rPr lang="en-US" sz="2800" b="1" spc="336" dirty="0">
                <a:solidFill>
                  <a:srgbClr val="000000"/>
                </a:solidFill>
                <a:latin typeface="Quattrocento Bold"/>
                <a:ea typeface="Quattrocento Bold"/>
                <a:cs typeface="Quattrocento Bold"/>
                <a:sym typeface="Quattrocento Bold"/>
              </a:rPr>
              <a:t>Supervised By:</a:t>
            </a:r>
          </a:p>
          <a:p>
            <a:pPr marL="0" lvl="0" indent="0" algn="l">
              <a:lnSpc>
                <a:spcPts val="3920"/>
              </a:lnSpc>
              <a:spcBef>
                <a:spcPct val="0"/>
              </a:spcBef>
            </a:pPr>
            <a:r>
              <a:rPr lang="en-US" sz="2800" b="1" spc="336" dirty="0">
                <a:solidFill>
                  <a:srgbClr val="000000"/>
                </a:solidFill>
                <a:latin typeface="Quattrocento Bold"/>
                <a:ea typeface="Quattrocento Bold"/>
                <a:cs typeface="Quattrocento Bold"/>
                <a:sym typeface="Quattrocento Bold"/>
              </a:rPr>
              <a:t>Prof. Sunil </a:t>
            </a:r>
            <a:r>
              <a:rPr lang="en-US" sz="2800" b="1" spc="336" smtClean="0">
                <a:solidFill>
                  <a:srgbClr val="000000"/>
                </a:solidFill>
                <a:latin typeface="Quattrocento Bold"/>
                <a:ea typeface="Quattrocento Bold"/>
                <a:cs typeface="Quattrocento Bold"/>
                <a:sym typeface="Quattrocento Bold"/>
              </a:rPr>
              <a:t>K.Vithlani</a:t>
            </a:r>
            <a:endParaRPr lang="en-US" sz="2800" b="1" spc="336" dirty="0">
              <a:solidFill>
                <a:srgbClr val="000000"/>
              </a:solidFill>
              <a:latin typeface="Quattrocento Bold"/>
              <a:ea typeface="Quattrocento Bold"/>
              <a:cs typeface="Quattrocento Bold"/>
              <a:sym typeface="Quattrocento Bold"/>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TextBox 4"/>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5" name="TextBox 5"/>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6" name="TextBox 6"/>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7" name="TextBox 7"/>
          <p:cNvSpPr txBox="1"/>
          <p:nvPr/>
        </p:nvSpPr>
        <p:spPr>
          <a:xfrm>
            <a:off x="11997892" y="9201150"/>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08</a:t>
            </a:r>
          </a:p>
        </p:txBody>
      </p:sp>
      <p:sp>
        <p:nvSpPr>
          <p:cNvPr id="8" name="TextBox 8"/>
          <p:cNvSpPr txBox="1"/>
          <p:nvPr/>
        </p:nvSpPr>
        <p:spPr>
          <a:xfrm>
            <a:off x="8234462" y="1115943"/>
            <a:ext cx="9024860" cy="953135"/>
          </a:xfrm>
          <a:prstGeom prst="rect">
            <a:avLst/>
          </a:prstGeom>
        </p:spPr>
        <p:txBody>
          <a:bodyPr lIns="0" tIns="0" rIns="0" bIns="0" rtlCol="0" anchor="t">
            <a:spAutoFit/>
          </a:bodyPr>
          <a:lstStyle/>
          <a:p>
            <a:pPr algn="ctr">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Analysis</a:t>
            </a:r>
          </a:p>
        </p:txBody>
      </p:sp>
      <p:grpSp>
        <p:nvGrpSpPr>
          <p:cNvPr id="9" name="Group 9"/>
          <p:cNvGrpSpPr/>
          <p:nvPr/>
        </p:nvGrpSpPr>
        <p:grpSpPr>
          <a:xfrm>
            <a:off x="1028700" y="1644898"/>
            <a:ext cx="6956443" cy="3594611"/>
            <a:chOff x="0" y="0"/>
            <a:chExt cx="1832150" cy="946729"/>
          </a:xfrm>
        </p:grpSpPr>
        <p:sp>
          <p:nvSpPr>
            <p:cNvPr id="10" name="Freeform 10"/>
            <p:cNvSpPr/>
            <p:nvPr/>
          </p:nvSpPr>
          <p:spPr>
            <a:xfrm>
              <a:off x="0" y="0"/>
              <a:ext cx="1832150" cy="946729"/>
            </a:xfrm>
            <a:custGeom>
              <a:avLst/>
              <a:gdLst/>
              <a:ahLst/>
              <a:cxnLst/>
              <a:rect l="l" t="t" r="r" b="b"/>
              <a:pathLst>
                <a:path w="1832150" h="946729">
                  <a:moveTo>
                    <a:pt x="0" y="0"/>
                  </a:moveTo>
                  <a:lnTo>
                    <a:pt x="1832150" y="0"/>
                  </a:lnTo>
                  <a:lnTo>
                    <a:pt x="1832150" y="946729"/>
                  </a:lnTo>
                  <a:lnTo>
                    <a:pt x="0" y="946729"/>
                  </a:lnTo>
                  <a:close/>
                </a:path>
              </a:pathLst>
            </a:custGeom>
            <a:solidFill>
              <a:srgbClr val="000000">
                <a:alpha val="0"/>
              </a:srgbClr>
            </a:solidFill>
            <a:ln w="38100" cap="sq">
              <a:solidFill>
                <a:srgbClr val="000000"/>
              </a:solidFill>
              <a:prstDash val="solid"/>
              <a:miter/>
            </a:ln>
          </p:spPr>
        </p:sp>
        <p:sp>
          <p:nvSpPr>
            <p:cNvPr id="11" name="TextBox 11"/>
            <p:cNvSpPr txBox="1"/>
            <p:nvPr/>
          </p:nvSpPr>
          <p:spPr>
            <a:xfrm>
              <a:off x="0" y="-57150"/>
              <a:ext cx="1832150" cy="1003879"/>
            </a:xfrm>
            <a:prstGeom prst="rect">
              <a:avLst/>
            </a:prstGeom>
          </p:spPr>
          <p:txBody>
            <a:bodyPr lIns="50800" tIns="50800" rIns="50800" bIns="50800" rtlCol="0" anchor="ctr"/>
            <a:lstStyle/>
            <a:p>
              <a:pPr algn="ctr">
                <a:lnSpc>
                  <a:spcPts val="2940"/>
                </a:lnSpc>
              </a:pPr>
              <a:endParaRPr/>
            </a:p>
          </p:txBody>
        </p:sp>
      </p:grpSp>
      <p:grpSp>
        <p:nvGrpSpPr>
          <p:cNvPr id="12" name="Group 12"/>
          <p:cNvGrpSpPr/>
          <p:nvPr/>
        </p:nvGrpSpPr>
        <p:grpSpPr>
          <a:xfrm>
            <a:off x="1028700" y="5706865"/>
            <a:ext cx="6956443" cy="3551435"/>
            <a:chOff x="0" y="0"/>
            <a:chExt cx="1832150" cy="935357"/>
          </a:xfrm>
        </p:grpSpPr>
        <p:sp>
          <p:nvSpPr>
            <p:cNvPr id="13" name="Freeform 13"/>
            <p:cNvSpPr/>
            <p:nvPr/>
          </p:nvSpPr>
          <p:spPr>
            <a:xfrm>
              <a:off x="0" y="0"/>
              <a:ext cx="1832150" cy="935357"/>
            </a:xfrm>
            <a:custGeom>
              <a:avLst/>
              <a:gdLst/>
              <a:ahLst/>
              <a:cxnLst/>
              <a:rect l="l" t="t" r="r" b="b"/>
              <a:pathLst>
                <a:path w="1832150" h="935357">
                  <a:moveTo>
                    <a:pt x="0" y="0"/>
                  </a:moveTo>
                  <a:lnTo>
                    <a:pt x="1832150" y="0"/>
                  </a:lnTo>
                  <a:lnTo>
                    <a:pt x="1832150" y="935357"/>
                  </a:lnTo>
                  <a:lnTo>
                    <a:pt x="0" y="935357"/>
                  </a:lnTo>
                  <a:close/>
                </a:path>
              </a:pathLst>
            </a:custGeom>
            <a:solidFill>
              <a:srgbClr val="000000">
                <a:alpha val="0"/>
              </a:srgbClr>
            </a:solidFill>
            <a:ln w="38100" cap="sq">
              <a:solidFill>
                <a:srgbClr val="000000"/>
              </a:solidFill>
              <a:prstDash val="solid"/>
              <a:miter/>
            </a:ln>
          </p:spPr>
        </p:sp>
        <p:sp>
          <p:nvSpPr>
            <p:cNvPr id="14" name="TextBox 14"/>
            <p:cNvSpPr txBox="1"/>
            <p:nvPr/>
          </p:nvSpPr>
          <p:spPr>
            <a:xfrm>
              <a:off x="0" y="-57150"/>
              <a:ext cx="1832150" cy="992507"/>
            </a:xfrm>
            <a:prstGeom prst="rect">
              <a:avLst/>
            </a:prstGeom>
          </p:spPr>
          <p:txBody>
            <a:bodyPr lIns="50800" tIns="50800" rIns="50800" bIns="50800" rtlCol="0" anchor="ctr"/>
            <a:lstStyle/>
            <a:p>
              <a:pPr algn="ctr">
                <a:lnSpc>
                  <a:spcPts val="2940"/>
                </a:lnSpc>
              </a:pPr>
              <a:endParaRPr/>
            </a:p>
          </p:txBody>
        </p:sp>
      </p:grpSp>
      <p:sp>
        <p:nvSpPr>
          <p:cNvPr id="15" name="TextBox 15"/>
          <p:cNvSpPr txBox="1"/>
          <p:nvPr/>
        </p:nvSpPr>
        <p:spPr>
          <a:xfrm>
            <a:off x="1220833" y="2405076"/>
            <a:ext cx="6572177" cy="2506979"/>
          </a:xfrm>
          <a:prstGeom prst="rect">
            <a:avLst/>
          </a:prstGeom>
        </p:spPr>
        <p:txBody>
          <a:bodyPr lIns="0" tIns="0" rIns="0" bIns="0" rtlCol="0" anchor="t">
            <a:spAutoFit/>
          </a:bodyPr>
          <a:lstStyle/>
          <a:p>
            <a:pPr algn="just">
              <a:lnSpc>
                <a:spcPts val="2940"/>
              </a:lnSpc>
            </a:pPr>
            <a:r>
              <a:rPr lang="en-US" sz="2100" b="1">
                <a:solidFill>
                  <a:srgbClr val="000000"/>
                </a:solidFill>
                <a:latin typeface="Quattrocento Bold"/>
                <a:ea typeface="Quattrocento Bold"/>
                <a:cs typeface="Quattrocento Bold"/>
                <a:sym typeface="Quattrocento Bold"/>
              </a:rPr>
              <a:t>Accuracy: 70.56%</a:t>
            </a:r>
          </a:p>
          <a:p>
            <a:pPr algn="just">
              <a:lnSpc>
                <a:spcPts val="2940"/>
              </a:lnSpc>
            </a:pPr>
            <a:r>
              <a:rPr lang="en-US" sz="2100" b="1">
                <a:solidFill>
                  <a:srgbClr val="000000"/>
                </a:solidFill>
                <a:latin typeface="Quattrocento Bold"/>
                <a:ea typeface="Quattrocento Bold"/>
                <a:cs typeface="Quattrocento Bold"/>
                <a:sym typeface="Quattrocento Bold"/>
              </a:rPr>
              <a:t>Key Findings:</a:t>
            </a:r>
          </a:p>
          <a:p>
            <a:pPr marL="453393" lvl="1" indent="-226697" algn="just">
              <a:lnSpc>
                <a:spcPts val="2940"/>
              </a:lnSpc>
              <a:buFont typeface="Arial"/>
              <a:buChar char="•"/>
            </a:pPr>
            <a:r>
              <a:rPr lang="en-US" sz="2100" b="1">
                <a:solidFill>
                  <a:srgbClr val="000000"/>
                </a:solidFill>
                <a:latin typeface="Quattrocento Bold"/>
                <a:ea typeface="Quattrocento Bold"/>
                <a:cs typeface="Quattrocento Bold"/>
                <a:sym typeface="Quattrocento Bold"/>
              </a:rPr>
              <a:t>Showed strong results in handling large text data, leveraging word frequency for classification.</a:t>
            </a:r>
          </a:p>
          <a:p>
            <a:pPr marL="453393" lvl="1" indent="-226697" algn="just">
              <a:lnSpc>
                <a:spcPts val="2940"/>
              </a:lnSpc>
              <a:spcBef>
                <a:spcPct val="0"/>
              </a:spcBef>
              <a:buFont typeface="Arial"/>
              <a:buChar char="•"/>
            </a:pPr>
            <a:r>
              <a:rPr lang="en-US" sz="2100" b="1">
                <a:solidFill>
                  <a:srgbClr val="000000"/>
                </a:solidFill>
                <a:latin typeface="Quattrocento Bold"/>
                <a:ea typeface="Quattrocento Bold"/>
                <a:cs typeface="Quattrocento Bold"/>
                <a:sym typeface="Quattrocento Bold"/>
              </a:rPr>
              <a:t>While effective overall, it faced challenges with highly diverse news content.</a:t>
            </a:r>
          </a:p>
          <a:p>
            <a:pPr algn="just">
              <a:lnSpc>
                <a:spcPts val="2100"/>
              </a:lnSpc>
              <a:spcBef>
                <a:spcPct val="0"/>
              </a:spcBef>
            </a:pPr>
            <a:endParaRPr lang="en-US" sz="2100" b="1">
              <a:solidFill>
                <a:srgbClr val="000000"/>
              </a:solidFill>
              <a:latin typeface="Quattrocento Bold"/>
              <a:ea typeface="Quattrocento Bold"/>
              <a:cs typeface="Quattrocento Bold"/>
              <a:sym typeface="Quattrocento Bold"/>
            </a:endParaRPr>
          </a:p>
        </p:txBody>
      </p:sp>
      <p:sp>
        <p:nvSpPr>
          <p:cNvPr id="16" name="TextBox 16"/>
          <p:cNvSpPr txBox="1"/>
          <p:nvPr/>
        </p:nvSpPr>
        <p:spPr>
          <a:xfrm>
            <a:off x="1220833" y="1749665"/>
            <a:ext cx="6572177" cy="405765"/>
          </a:xfrm>
          <a:prstGeom prst="rect">
            <a:avLst/>
          </a:prstGeom>
        </p:spPr>
        <p:txBody>
          <a:bodyPr lIns="0" tIns="0" rIns="0" bIns="0" rtlCol="0" anchor="t">
            <a:spAutoFit/>
          </a:bodyPr>
          <a:lstStyle/>
          <a:p>
            <a:pPr algn="just">
              <a:lnSpc>
                <a:spcPts val="3359"/>
              </a:lnSpc>
              <a:spcBef>
                <a:spcPct val="0"/>
              </a:spcBef>
            </a:pPr>
            <a:r>
              <a:rPr lang="en-US" sz="2400" b="1">
                <a:solidFill>
                  <a:srgbClr val="000000"/>
                </a:solidFill>
                <a:latin typeface="Quattrocento Bold"/>
                <a:ea typeface="Quattrocento Bold"/>
                <a:cs typeface="Quattrocento Bold"/>
                <a:sym typeface="Quattrocento Bold"/>
              </a:rPr>
              <a:t>Analysis 3: Multinomial Naive Bayes </a:t>
            </a:r>
          </a:p>
        </p:txBody>
      </p:sp>
      <p:sp>
        <p:nvSpPr>
          <p:cNvPr id="17" name="TextBox 17"/>
          <p:cNvSpPr txBox="1"/>
          <p:nvPr/>
        </p:nvSpPr>
        <p:spPr>
          <a:xfrm>
            <a:off x="1220833" y="5849109"/>
            <a:ext cx="6572177" cy="405765"/>
          </a:xfrm>
          <a:prstGeom prst="rect">
            <a:avLst/>
          </a:prstGeom>
        </p:spPr>
        <p:txBody>
          <a:bodyPr lIns="0" tIns="0" rIns="0" bIns="0" rtlCol="0" anchor="t">
            <a:spAutoFit/>
          </a:bodyPr>
          <a:lstStyle/>
          <a:p>
            <a:pPr algn="just">
              <a:lnSpc>
                <a:spcPts val="3359"/>
              </a:lnSpc>
              <a:spcBef>
                <a:spcPct val="0"/>
              </a:spcBef>
            </a:pPr>
            <a:r>
              <a:rPr lang="en-US" sz="2400" b="1">
                <a:solidFill>
                  <a:srgbClr val="000000"/>
                </a:solidFill>
                <a:latin typeface="Quattrocento Bold"/>
                <a:ea typeface="Quattrocento Bold"/>
                <a:cs typeface="Quattrocento Bold"/>
                <a:sym typeface="Quattrocento Bold"/>
              </a:rPr>
              <a:t>Analysis 4: Random Forest </a:t>
            </a:r>
          </a:p>
        </p:txBody>
      </p:sp>
      <p:grpSp>
        <p:nvGrpSpPr>
          <p:cNvPr id="18" name="Group 18"/>
          <p:cNvGrpSpPr/>
          <p:nvPr/>
        </p:nvGrpSpPr>
        <p:grpSpPr>
          <a:xfrm>
            <a:off x="8234462" y="2155430"/>
            <a:ext cx="9024838" cy="7102870"/>
            <a:chOff x="0" y="0"/>
            <a:chExt cx="12033117" cy="9470493"/>
          </a:xfrm>
        </p:grpSpPr>
        <p:pic>
          <p:nvPicPr>
            <p:cNvPr id="19" name="Picture 19"/>
            <p:cNvPicPr>
              <a:picLocks noChangeAspect="1"/>
            </p:cNvPicPr>
            <p:nvPr/>
          </p:nvPicPr>
          <p:blipFill>
            <a:blip r:embed="rId3"/>
            <a:srcRect l="7911" r="7911"/>
            <a:stretch>
              <a:fillRect/>
            </a:stretch>
          </p:blipFill>
          <p:spPr>
            <a:xfrm>
              <a:off x="0" y="0"/>
              <a:ext cx="12033117" cy="9470493"/>
            </a:xfrm>
            <a:prstGeom prst="rect">
              <a:avLst/>
            </a:prstGeom>
          </p:spPr>
        </p:pic>
      </p:grpSp>
      <p:sp>
        <p:nvSpPr>
          <p:cNvPr id="20" name="TextBox 20"/>
          <p:cNvSpPr txBox="1"/>
          <p:nvPr/>
        </p:nvSpPr>
        <p:spPr>
          <a:xfrm>
            <a:off x="1220833" y="6502524"/>
            <a:ext cx="6572177" cy="2506979"/>
          </a:xfrm>
          <a:prstGeom prst="rect">
            <a:avLst/>
          </a:prstGeom>
        </p:spPr>
        <p:txBody>
          <a:bodyPr lIns="0" tIns="0" rIns="0" bIns="0" rtlCol="0" anchor="t">
            <a:spAutoFit/>
          </a:bodyPr>
          <a:lstStyle/>
          <a:p>
            <a:pPr algn="just">
              <a:lnSpc>
                <a:spcPts val="2940"/>
              </a:lnSpc>
            </a:pPr>
            <a:r>
              <a:rPr lang="en-US" sz="2100" b="1">
                <a:solidFill>
                  <a:srgbClr val="000000"/>
                </a:solidFill>
                <a:latin typeface="Quattrocento Bold"/>
                <a:ea typeface="Quattrocento Bold"/>
                <a:cs typeface="Quattrocento Bold"/>
                <a:sym typeface="Quattrocento Bold"/>
              </a:rPr>
              <a:t>Accuracy: 56.76%</a:t>
            </a:r>
          </a:p>
          <a:p>
            <a:pPr algn="just">
              <a:lnSpc>
                <a:spcPts val="2940"/>
              </a:lnSpc>
            </a:pPr>
            <a:r>
              <a:rPr lang="en-US" sz="2100" b="1">
                <a:solidFill>
                  <a:srgbClr val="000000"/>
                </a:solidFill>
                <a:latin typeface="Quattrocento Bold"/>
                <a:ea typeface="Quattrocento Bold"/>
                <a:cs typeface="Quattrocento Bold"/>
                <a:sym typeface="Quattrocento Bold"/>
              </a:rPr>
              <a:t>Key Findings:</a:t>
            </a:r>
          </a:p>
          <a:p>
            <a:pPr marL="453393" lvl="1" indent="-226697" algn="just">
              <a:lnSpc>
                <a:spcPts val="2940"/>
              </a:lnSpc>
              <a:buFont typeface="Arial"/>
              <a:buChar char="•"/>
            </a:pPr>
            <a:r>
              <a:rPr lang="en-US" sz="2100" b="1">
                <a:solidFill>
                  <a:srgbClr val="000000"/>
                </a:solidFill>
                <a:latin typeface="Quattrocento Bold"/>
                <a:ea typeface="Quattrocento Bold"/>
                <a:cs typeface="Quattrocento Bold"/>
                <a:sym typeface="Quattrocento Bold"/>
              </a:rPr>
              <a:t>Encountered limitations in achieving high accuracy, indicating room for improvement.</a:t>
            </a:r>
          </a:p>
          <a:p>
            <a:pPr marL="453393" lvl="1" indent="-226697" algn="just">
              <a:lnSpc>
                <a:spcPts val="2940"/>
              </a:lnSpc>
              <a:spcBef>
                <a:spcPct val="0"/>
              </a:spcBef>
              <a:buFont typeface="Arial"/>
              <a:buChar char="•"/>
            </a:pPr>
            <a:r>
              <a:rPr lang="en-US" sz="2100" b="1">
                <a:solidFill>
                  <a:srgbClr val="000000"/>
                </a:solidFill>
                <a:latin typeface="Quattrocento Bold"/>
                <a:ea typeface="Quattrocento Bold"/>
                <a:cs typeface="Quattrocento Bold"/>
                <a:sym typeface="Quattrocento Bold"/>
              </a:rPr>
              <a:t>The model exhibited variability in performance, suggesting the need for parameter tuning.</a:t>
            </a:r>
          </a:p>
          <a:p>
            <a:pPr algn="just">
              <a:lnSpc>
                <a:spcPts val="2100"/>
              </a:lnSpc>
              <a:spcBef>
                <a:spcPct val="0"/>
              </a:spcBef>
            </a:pPr>
            <a:endParaRPr lang="en-US" sz="2100" b="1">
              <a:solidFill>
                <a:srgbClr val="000000"/>
              </a:solidFill>
              <a:latin typeface="Quattrocento Bold"/>
              <a:ea typeface="Quattrocento Bold"/>
              <a:cs typeface="Quattrocento Bold"/>
              <a:sym typeface="Quattrocento 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Freeform 4"/>
          <p:cNvSpPr/>
          <p:nvPr/>
        </p:nvSpPr>
        <p:spPr>
          <a:xfrm>
            <a:off x="1139547" y="2702792"/>
            <a:ext cx="16008952" cy="5923312"/>
          </a:xfrm>
          <a:custGeom>
            <a:avLst/>
            <a:gdLst/>
            <a:ahLst/>
            <a:cxnLst/>
            <a:rect l="l" t="t" r="r" b="b"/>
            <a:pathLst>
              <a:path w="16008952" h="5923312">
                <a:moveTo>
                  <a:pt x="0" y="0"/>
                </a:moveTo>
                <a:lnTo>
                  <a:pt x="16008951" y="0"/>
                </a:lnTo>
                <a:lnTo>
                  <a:pt x="16008951" y="5923312"/>
                </a:lnTo>
                <a:lnTo>
                  <a:pt x="0" y="5923312"/>
                </a:lnTo>
                <a:lnTo>
                  <a:pt x="0" y="0"/>
                </a:lnTo>
                <a:close/>
              </a:path>
            </a:pathLst>
          </a:custGeom>
          <a:blipFill>
            <a:blip r:embed="rId3"/>
            <a:stretch>
              <a:fillRect/>
            </a:stretch>
          </a:blipFill>
          <a:ln w="38100" cap="sq">
            <a:solidFill>
              <a:srgbClr val="000000"/>
            </a:solidFill>
            <a:prstDash val="dash"/>
            <a:miter/>
          </a:ln>
        </p:spPr>
      </p:sp>
      <p:sp>
        <p:nvSpPr>
          <p:cNvPr id="5" name="TextBox 5"/>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6" name="TextBox 6"/>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7" name="TextBox 7"/>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8" name="TextBox 8"/>
          <p:cNvSpPr txBox="1"/>
          <p:nvPr/>
        </p:nvSpPr>
        <p:spPr>
          <a:xfrm>
            <a:off x="11997892" y="9201150"/>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09</a:t>
            </a:r>
          </a:p>
        </p:txBody>
      </p:sp>
      <p:sp>
        <p:nvSpPr>
          <p:cNvPr id="9" name="TextBox 9"/>
          <p:cNvSpPr txBox="1"/>
          <p:nvPr/>
        </p:nvSpPr>
        <p:spPr>
          <a:xfrm>
            <a:off x="1028700" y="1117461"/>
            <a:ext cx="16119798" cy="953135"/>
          </a:xfrm>
          <a:prstGeom prst="rect">
            <a:avLst/>
          </a:prstGeom>
        </p:spPr>
        <p:txBody>
          <a:bodyPr lIns="0" tIns="0" rIns="0" bIns="0" rtlCol="0" anchor="t">
            <a:spAutoFit/>
          </a:bodyPr>
          <a:lstStyle/>
          <a:p>
            <a:pPr algn="ctr">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Results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Freeform 4"/>
          <p:cNvSpPr/>
          <p:nvPr/>
        </p:nvSpPr>
        <p:spPr>
          <a:xfrm>
            <a:off x="10955325" y="3135032"/>
            <a:ext cx="6303975" cy="4247303"/>
          </a:xfrm>
          <a:custGeom>
            <a:avLst/>
            <a:gdLst/>
            <a:ahLst/>
            <a:cxnLst/>
            <a:rect l="l" t="t" r="r" b="b"/>
            <a:pathLst>
              <a:path w="6303975" h="4247303">
                <a:moveTo>
                  <a:pt x="0" y="0"/>
                </a:moveTo>
                <a:lnTo>
                  <a:pt x="6303975" y="0"/>
                </a:lnTo>
                <a:lnTo>
                  <a:pt x="6303975" y="4247303"/>
                </a:lnTo>
                <a:lnTo>
                  <a:pt x="0" y="4247303"/>
                </a:lnTo>
                <a:lnTo>
                  <a:pt x="0" y="0"/>
                </a:lnTo>
                <a:close/>
              </a:path>
            </a:pathLst>
          </a:custGeom>
          <a:blipFill>
            <a:blip r:embed="rId3"/>
            <a:stretch>
              <a:fillRect/>
            </a:stretch>
          </a:blipFill>
        </p:spPr>
      </p:sp>
      <p:sp>
        <p:nvSpPr>
          <p:cNvPr id="5" name="TextBox 5"/>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6" name="TextBox 6"/>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7" name="TextBox 7"/>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8" name="TextBox 8"/>
          <p:cNvSpPr txBox="1"/>
          <p:nvPr/>
        </p:nvSpPr>
        <p:spPr>
          <a:xfrm>
            <a:off x="11997892" y="9201150"/>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10</a:t>
            </a:r>
          </a:p>
        </p:txBody>
      </p:sp>
      <p:sp>
        <p:nvSpPr>
          <p:cNvPr id="9" name="TextBox 9"/>
          <p:cNvSpPr txBox="1"/>
          <p:nvPr/>
        </p:nvSpPr>
        <p:spPr>
          <a:xfrm>
            <a:off x="1028700" y="1117461"/>
            <a:ext cx="8115300" cy="953135"/>
          </a:xfrm>
          <a:prstGeom prst="rect">
            <a:avLst/>
          </a:prstGeom>
        </p:spPr>
        <p:txBody>
          <a:bodyPr lIns="0" tIns="0" rIns="0" bIns="0" rtlCol="0" anchor="t">
            <a:spAutoFit/>
          </a:bodyPr>
          <a:lstStyle/>
          <a:p>
            <a:pPr algn="just">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Benefits</a:t>
            </a:r>
          </a:p>
        </p:txBody>
      </p:sp>
      <p:sp>
        <p:nvSpPr>
          <p:cNvPr id="10" name="TextBox 10"/>
          <p:cNvSpPr txBox="1"/>
          <p:nvPr/>
        </p:nvSpPr>
        <p:spPr>
          <a:xfrm>
            <a:off x="697982" y="2444498"/>
            <a:ext cx="9094578" cy="7131937"/>
          </a:xfrm>
          <a:prstGeom prst="rect">
            <a:avLst/>
          </a:prstGeom>
        </p:spPr>
        <p:txBody>
          <a:bodyPr lIns="0" tIns="0" rIns="0" bIns="0" rtlCol="0" anchor="t">
            <a:spAutoFit/>
          </a:bodyPr>
          <a:lstStyle/>
          <a:p>
            <a:pPr marL="577954" lvl="1" indent="-288977" algn="just">
              <a:lnSpc>
                <a:spcPts val="3747"/>
              </a:lnSpc>
              <a:buAutoNum type="arabicPeriod"/>
            </a:pPr>
            <a:r>
              <a:rPr lang="en-US" sz="2676" b="1">
                <a:solidFill>
                  <a:srgbClr val="000000"/>
                </a:solidFill>
                <a:latin typeface="Quattrocento Bold"/>
                <a:ea typeface="Quattrocento Bold"/>
                <a:cs typeface="Quattrocento Bold"/>
                <a:sym typeface="Quattrocento Bold"/>
              </a:rPr>
              <a:t>Enhanced Accessibility: Breaks down language barriers, allowing users to access news in their preferred language.</a:t>
            </a:r>
          </a:p>
          <a:p>
            <a:pPr marL="577954" lvl="1" indent="-288977" algn="just">
              <a:lnSpc>
                <a:spcPts val="3747"/>
              </a:lnSpc>
              <a:buAutoNum type="arabicPeriod"/>
            </a:pPr>
            <a:r>
              <a:rPr lang="en-US" sz="2676" b="1">
                <a:solidFill>
                  <a:srgbClr val="000000"/>
                </a:solidFill>
                <a:latin typeface="Quattrocento Bold"/>
                <a:ea typeface="Quattrocento Bold"/>
                <a:cs typeface="Quattrocento Bold"/>
                <a:sym typeface="Quattrocento Bold"/>
              </a:rPr>
              <a:t>Targeted Content Delivery: Users can focus on specific news categories that interest them, improving their reading experience.</a:t>
            </a:r>
          </a:p>
          <a:p>
            <a:pPr marL="577954" lvl="1" indent="-288977" algn="just">
              <a:lnSpc>
                <a:spcPts val="3747"/>
              </a:lnSpc>
              <a:buAutoNum type="arabicPeriod"/>
            </a:pPr>
            <a:r>
              <a:rPr lang="en-US" sz="2676" b="1">
                <a:solidFill>
                  <a:srgbClr val="000000"/>
                </a:solidFill>
                <a:latin typeface="Quattrocento Bold"/>
                <a:ea typeface="Quattrocento Bold"/>
                <a:cs typeface="Quattrocento Bold"/>
                <a:sym typeface="Quattrocento Bold"/>
              </a:rPr>
              <a:t>Time Efficiency: Provides concise summaries, enabling users to quickly grasp the essential points of news articles.</a:t>
            </a:r>
          </a:p>
          <a:p>
            <a:pPr marL="577954" lvl="1" indent="-288977" algn="just">
              <a:lnSpc>
                <a:spcPts val="3747"/>
              </a:lnSpc>
              <a:buAutoNum type="arabicPeriod"/>
            </a:pPr>
            <a:r>
              <a:rPr lang="en-US" sz="2676" b="1">
                <a:solidFill>
                  <a:srgbClr val="000000"/>
                </a:solidFill>
                <a:latin typeface="Quattrocento Bold"/>
                <a:ea typeface="Quattrocento Bold"/>
                <a:cs typeface="Quattrocento Bold"/>
                <a:sym typeface="Quattrocento Bold"/>
              </a:rPr>
              <a:t>User Engagement: Personalized news recommendations foster greater user interaction and satisfaction.</a:t>
            </a:r>
          </a:p>
          <a:p>
            <a:pPr marL="577954" lvl="1" indent="-288977" algn="just">
              <a:lnSpc>
                <a:spcPts val="3747"/>
              </a:lnSpc>
              <a:buAutoNum type="arabicPeriod"/>
            </a:pPr>
            <a:r>
              <a:rPr lang="en-US" sz="2676" b="1">
                <a:solidFill>
                  <a:srgbClr val="000000"/>
                </a:solidFill>
                <a:latin typeface="Quattrocento Bold"/>
                <a:ea typeface="Quattrocento Bold"/>
                <a:cs typeface="Quattrocento Bold"/>
                <a:sym typeface="Quattrocento Bold"/>
              </a:rPr>
              <a:t>Adaptability: The system can evolve based on user feedback and emerging technologies, ensuring it remains relevant and effective.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Freeform 4"/>
          <p:cNvSpPr/>
          <p:nvPr/>
        </p:nvSpPr>
        <p:spPr>
          <a:xfrm>
            <a:off x="1028700" y="3313055"/>
            <a:ext cx="7839695" cy="4958567"/>
          </a:xfrm>
          <a:custGeom>
            <a:avLst/>
            <a:gdLst/>
            <a:ahLst/>
            <a:cxnLst/>
            <a:rect l="l" t="t" r="r" b="b"/>
            <a:pathLst>
              <a:path w="7839695" h="4958567">
                <a:moveTo>
                  <a:pt x="0" y="0"/>
                </a:moveTo>
                <a:lnTo>
                  <a:pt x="7839695" y="0"/>
                </a:lnTo>
                <a:lnTo>
                  <a:pt x="7839695" y="4958567"/>
                </a:lnTo>
                <a:lnTo>
                  <a:pt x="0" y="4958567"/>
                </a:lnTo>
                <a:lnTo>
                  <a:pt x="0" y="0"/>
                </a:lnTo>
                <a:close/>
              </a:path>
            </a:pathLst>
          </a:custGeom>
          <a:blipFill>
            <a:blip r:embed="rId3"/>
            <a:stretch>
              <a:fillRect l="-4904" r="-3678"/>
            </a:stretch>
          </a:blipFill>
        </p:spPr>
      </p:sp>
      <p:sp>
        <p:nvSpPr>
          <p:cNvPr id="5" name="TextBox 5"/>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6" name="TextBox 6"/>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7" name="TextBox 7"/>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8" name="TextBox 8"/>
          <p:cNvSpPr txBox="1"/>
          <p:nvPr/>
        </p:nvSpPr>
        <p:spPr>
          <a:xfrm>
            <a:off x="11997892" y="9201150"/>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11</a:t>
            </a:r>
          </a:p>
        </p:txBody>
      </p:sp>
      <p:sp>
        <p:nvSpPr>
          <p:cNvPr id="9" name="TextBox 9"/>
          <p:cNvSpPr txBox="1"/>
          <p:nvPr/>
        </p:nvSpPr>
        <p:spPr>
          <a:xfrm>
            <a:off x="1028700" y="1117461"/>
            <a:ext cx="8115300" cy="953135"/>
          </a:xfrm>
          <a:prstGeom prst="rect">
            <a:avLst/>
          </a:prstGeom>
        </p:spPr>
        <p:txBody>
          <a:bodyPr lIns="0" tIns="0" rIns="0" bIns="0" rtlCol="0" anchor="t">
            <a:spAutoFit/>
          </a:bodyPr>
          <a:lstStyle/>
          <a:p>
            <a:pPr algn="just">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Future Directions</a:t>
            </a:r>
          </a:p>
        </p:txBody>
      </p:sp>
      <p:sp>
        <p:nvSpPr>
          <p:cNvPr id="10" name="TextBox 10"/>
          <p:cNvSpPr txBox="1"/>
          <p:nvPr/>
        </p:nvSpPr>
        <p:spPr>
          <a:xfrm>
            <a:off x="9538491" y="1513369"/>
            <a:ext cx="7720809" cy="7744931"/>
          </a:xfrm>
          <a:prstGeom prst="rect">
            <a:avLst/>
          </a:prstGeom>
        </p:spPr>
        <p:txBody>
          <a:bodyPr lIns="0" tIns="0" rIns="0" bIns="0" rtlCol="0" anchor="t">
            <a:spAutoFit/>
          </a:bodyPr>
          <a:lstStyle/>
          <a:p>
            <a:pPr marL="607476" lvl="1" indent="-303738" algn="just">
              <a:lnSpc>
                <a:spcPts val="4417"/>
              </a:lnSpc>
              <a:buAutoNum type="arabicPeriod"/>
            </a:pPr>
            <a:r>
              <a:rPr lang="en-US" sz="2813" b="1">
                <a:solidFill>
                  <a:srgbClr val="000000"/>
                </a:solidFill>
                <a:latin typeface="Quattrocento Bold"/>
                <a:ea typeface="Quattrocento Bold"/>
                <a:cs typeface="Quattrocento Bold"/>
                <a:sym typeface="Quattrocento Bold"/>
              </a:rPr>
              <a:t>Predictive Analytics for Personalization: Tailor news recommendations based on user preferences.</a:t>
            </a:r>
          </a:p>
          <a:p>
            <a:pPr marL="607476" lvl="1" indent="-303738" algn="just">
              <a:lnSpc>
                <a:spcPts val="4417"/>
              </a:lnSpc>
              <a:buAutoNum type="arabicPeriod"/>
            </a:pPr>
            <a:r>
              <a:rPr lang="en-US" sz="2813" b="1">
                <a:solidFill>
                  <a:srgbClr val="000000"/>
                </a:solidFill>
                <a:latin typeface="Quattrocento Bold"/>
                <a:ea typeface="Quattrocento Bold"/>
                <a:cs typeface="Quattrocento Bold"/>
                <a:sym typeface="Quattrocento Bold"/>
              </a:rPr>
              <a:t>Advanced Categorization: Utilize deep learning for improved categorization accuracy.</a:t>
            </a:r>
          </a:p>
          <a:p>
            <a:pPr marL="607476" lvl="1" indent="-303738" algn="just">
              <a:lnSpc>
                <a:spcPts val="4417"/>
              </a:lnSpc>
              <a:buAutoNum type="arabicPeriod"/>
            </a:pPr>
            <a:r>
              <a:rPr lang="en-US" sz="2813" b="1">
                <a:solidFill>
                  <a:srgbClr val="000000"/>
                </a:solidFill>
                <a:latin typeface="Quattrocento Bold"/>
                <a:ea typeface="Quattrocento Bold"/>
                <a:cs typeface="Quattrocento Bold"/>
                <a:sym typeface="Quattrocento Bold"/>
              </a:rPr>
              <a:t>Feedback Mechanisms: Implement user feedback systems for continuous model improvement.</a:t>
            </a:r>
          </a:p>
          <a:p>
            <a:pPr marL="607476" lvl="1" indent="-303738" algn="just">
              <a:lnSpc>
                <a:spcPts val="4417"/>
              </a:lnSpc>
              <a:buAutoNum type="arabicPeriod"/>
            </a:pPr>
            <a:r>
              <a:rPr lang="en-US" sz="2813" b="1">
                <a:solidFill>
                  <a:srgbClr val="000000"/>
                </a:solidFill>
                <a:latin typeface="Quattrocento Bold"/>
                <a:ea typeface="Quattrocento Bold"/>
                <a:cs typeface="Quattrocento Bold"/>
                <a:sym typeface="Quattrocento Bold"/>
              </a:rPr>
              <a:t>Emerging Technologies: Integrate AI tools like chatbots for enhanced news delivery.</a:t>
            </a:r>
          </a:p>
          <a:p>
            <a:pPr marL="607476" lvl="1" indent="-303738" algn="just">
              <a:lnSpc>
                <a:spcPts val="4417"/>
              </a:lnSpc>
              <a:buAutoNum type="arabicPeriod"/>
            </a:pPr>
            <a:r>
              <a:rPr lang="en-US" sz="2813" b="1">
                <a:solidFill>
                  <a:srgbClr val="000000"/>
                </a:solidFill>
                <a:latin typeface="Quattrocento Bold"/>
                <a:ea typeface="Quattrocento Bold"/>
                <a:cs typeface="Quattrocento Bold"/>
                <a:sym typeface="Quattrocento Bold"/>
              </a:rPr>
              <a:t>Multi-Modal Delivery: Offer news in text, audio, and video formats to enhance engagement.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TextBox 4"/>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5" name="TextBox 5"/>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6" name="TextBox 6"/>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7" name="TextBox 7"/>
          <p:cNvSpPr txBox="1"/>
          <p:nvPr/>
        </p:nvSpPr>
        <p:spPr>
          <a:xfrm>
            <a:off x="11997892" y="9201150"/>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12</a:t>
            </a:r>
          </a:p>
        </p:txBody>
      </p:sp>
      <p:sp>
        <p:nvSpPr>
          <p:cNvPr id="8" name="TextBox 8"/>
          <p:cNvSpPr txBox="1"/>
          <p:nvPr/>
        </p:nvSpPr>
        <p:spPr>
          <a:xfrm>
            <a:off x="1028700" y="1117461"/>
            <a:ext cx="16230600" cy="953135"/>
          </a:xfrm>
          <a:prstGeom prst="rect">
            <a:avLst/>
          </a:prstGeom>
        </p:spPr>
        <p:txBody>
          <a:bodyPr lIns="0" tIns="0" rIns="0" bIns="0" rtlCol="0" anchor="t">
            <a:spAutoFit/>
          </a:bodyPr>
          <a:lstStyle/>
          <a:p>
            <a:pPr algn="ctr">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Snapshot of Features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AutoShape 4"/>
          <p:cNvSpPr/>
          <p:nvPr/>
        </p:nvSpPr>
        <p:spPr>
          <a:xfrm>
            <a:off x="1028722" y="2876906"/>
            <a:ext cx="16230600" cy="19050"/>
          </a:xfrm>
          <a:prstGeom prst="line">
            <a:avLst/>
          </a:prstGeom>
          <a:ln w="38100" cap="flat">
            <a:solidFill>
              <a:srgbClr val="000000"/>
            </a:solidFill>
            <a:prstDash val="solid"/>
            <a:headEnd type="none" w="sm" len="sm"/>
            <a:tailEnd type="none" w="sm" len="sm"/>
          </a:ln>
        </p:spPr>
      </p:sp>
      <p:sp>
        <p:nvSpPr>
          <p:cNvPr id="5" name="AutoShape 5"/>
          <p:cNvSpPr/>
          <p:nvPr/>
        </p:nvSpPr>
        <p:spPr>
          <a:xfrm>
            <a:off x="1028700" y="7451577"/>
            <a:ext cx="16428878" cy="0"/>
          </a:xfrm>
          <a:prstGeom prst="line">
            <a:avLst/>
          </a:prstGeom>
          <a:ln w="28575" cap="flat">
            <a:solidFill>
              <a:srgbClr val="202124"/>
            </a:solidFill>
            <a:prstDash val="solid"/>
            <a:headEnd type="none" w="sm" len="sm"/>
            <a:tailEnd type="none" w="sm" len="sm"/>
          </a:ln>
        </p:spPr>
      </p:sp>
      <p:grpSp>
        <p:nvGrpSpPr>
          <p:cNvPr id="6" name="Group 6"/>
          <p:cNvGrpSpPr>
            <a:grpSpLocks noChangeAspect="1"/>
          </p:cNvGrpSpPr>
          <p:nvPr/>
        </p:nvGrpSpPr>
        <p:grpSpPr>
          <a:xfrm>
            <a:off x="5046490" y="4264256"/>
            <a:ext cx="2729773" cy="2729762"/>
            <a:chOff x="0" y="0"/>
            <a:chExt cx="6350000" cy="6349975"/>
          </a:xfrm>
        </p:grpSpPr>
        <p:sp>
          <p:nvSpPr>
            <p:cNvPr id="7" name="Freeform 7"/>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t="-11128" b="-11128"/>
              </a:stretch>
            </a:blipFill>
          </p:spPr>
        </p:sp>
      </p:grpSp>
      <p:grpSp>
        <p:nvGrpSpPr>
          <p:cNvPr id="8" name="Group 8"/>
          <p:cNvGrpSpPr>
            <a:grpSpLocks noChangeAspect="1"/>
          </p:cNvGrpSpPr>
          <p:nvPr/>
        </p:nvGrpSpPr>
        <p:grpSpPr>
          <a:xfrm>
            <a:off x="10566192" y="4264256"/>
            <a:ext cx="2863399" cy="2863387"/>
            <a:chOff x="0" y="0"/>
            <a:chExt cx="6350000" cy="6349975"/>
          </a:xfrm>
        </p:grpSpPr>
        <p:sp>
          <p:nvSpPr>
            <p:cNvPr id="9" name="Freeform 9"/>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t="-6888" b="-6888"/>
              </a:stretch>
            </a:blipFill>
          </p:spPr>
        </p:sp>
      </p:grpSp>
      <p:sp>
        <p:nvSpPr>
          <p:cNvPr id="10" name="TextBox 10"/>
          <p:cNvSpPr txBox="1"/>
          <p:nvPr/>
        </p:nvSpPr>
        <p:spPr>
          <a:xfrm>
            <a:off x="1028722" y="1318760"/>
            <a:ext cx="16230645" cy="1144262"/>
          </a:xfrm>
          <a:prstGeom prst="rect">
            <a:avLst/>
          </a:prstGeom>
        </p:spPr>
        <p:txBody>
          <a:bodyPr lIns="0" tIns="0" rIns="0" bIns="0" rtlCol="0" anchor="t">
            <a:spAutoFit/>
          </a:bodyPr>
          <a:lstStyle/>
          <a:p>
            <a:pPr algn="ctr">
              <a:lnSpc>
                <a:spcPts val="9380"/>
              </a:lnSpc>
              <a:spcBef>
                <a:spcPct val="0"/>
              </a:spcBef>
            </a:pPr>
            <a:r>
              <a:rPr lang="en-US" sz="6700" b="1">
                <a:solidFill>
                  <a:srgbClr val="000000"/>
                </a:solidFill>
                <a:latin typeface="Playfair Display 1 Bold"/>
                <a:ea typeface="Playfair Display 1 Bold"/>
                <a:cs typeface="Playfair Display 1 Bold"/>
                <a:sym typeface="Playfair Display 1 Bold"/>
              </a:rPr>
              <a:t>THANK YOU FOR YOUR ATTENTION!</a:t>
            </a:r>
          </a:p>
        </p:txBody>
      </p:sp>
      <p:sp>
        <p:nvSpPr>
          <p:cNvPr id="11" name="TextBox 11"/>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12" name="TextBox 12"/>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13" name="TextBox 13"/>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14" name="TextBox 14"/>
          <p:cNvSpPr txBox="1"/>
          <p:nvPr/>
        </p:nvSpPr>
        <p:spPr>
          <a:xfrm>
            <a:off x="5046490" y="7689702"/>
            <a:ext cx="2863399" cy="582930"/>
          </a:xfrm>
          <a:prstGeom prst="rect">
            <a:avLst/>
          </a:prstGeom>
        </p:spPr>
        <p:txBody>
          <a:bodyPr lIns="0" tIns="0" rIns="0" bIns="0" rtlCol="0" anchor="t">
            <a:spAutoFit/>
          </a:bodyPr>
          <a:lstStyle/>
          <a:p>
            <a:pPr algn="ctr">
              <a:lnSpc>
                <a:spcPts val="4680"/>
              </a:lnSpc>
            </a:pPr>
            <a:r>
              <a:rPr lang="en-US" sz="3600" b="1">
                <a:solidFill>
                  <a:srgbClr val="202124"/>
                </a:solidFill>
                <a:latin typeface="Quattrocento Bold"/>
                <a:ea typeface="Quattrocento Bold"/>
                <a:cs typeface="Quattrocento Bold"/>
                <a:sym typeface="Quattrocento Bold"/>
              </a:rPr>
              <a:t>Khushi</a:t>
            </a:r>
          </a:p>
        </p:txBody>
      </p:sp>
      <p:sp>
        <p:nvSpPr>
          <p:cNvPr id="15" name="TextBox 15"/>
          <p:cNvSpPr txBox="1"/>
          <p:nvPr/>
        </p:nvSpPr>
        <p:spPr>
          <a:xfrm>
            <a:off x="1028633" y="3116176"/>
            <a:ext cx="16230667" cy="556895"/>
          </a:xfrm>
          <a:prstGeom prst="rect">
            <a:avLst/>
          </a:prstGeom>
        </p:spPr>
        <p:txBody>
          <a:bodyPr lIns="0" tIns="0" rIns="0" bIns="0" rtlCol="0" anchor="t">
            <a:spAutoFit/>
          </a:bodyPr>
          <a:lstStyle/>
          <a:p>
            <a:pPr algn="ctr">
              <a:lnSpc>
                <a:spcPts val="4419"/>
              </a:lnSpc>
            </a:pPr>
            <a:r>
              <a:rPr lang="en-US" sz="3399">
                <a:solidFill>
                  <a:srgbClr val="000000"/>
                </a:solidFill>
                <a:latin typeface="Quattrocento"/>
                <a:ea typeface="Quattrocento"/>
                <a:cs typeface="Quattrocento"/>
                <a:sym typeface="Quattrocento"/>
              </a:rPr>
              <a:t>Members</a:t>
            </a:r>
          </a:p>
        </p:txBody>
      </p:sp>
      <p:sp>
        <p:nvSpPr>
          <p:cNvPr id="16" name="TextBox 16"/>
          <p:cNvSpPr txBox="1"/>
          <p:nvPr/>
        </p:nvSpPr>
        <p:spPr>
          <a:xfrm>
            <a:off x="10566148" y="7689702"/>
            <a:ext cx="2863444" cy="582930"/>
          </a:xfrm>
          <a:prstGeom prst="rect">
            <a:avLst/>
          </a:prstGeom>
        </p:spPr>
        <p:txBody>
          <a:bodyPr lIns="0" tIns="0" rIns="0" bIns="0" rtlCol="0" anchor="t">
            <a:spAutoFit/>
          </a:bodyPr>
          <a:lstStyle/>
          <a:p>
            <a:pPr algn="ctr">
              <a:lnSpc>
                <a:spcPts val="4680"/>
              </a:lnSpc>
            </a:pPr>
            <a:r>
              <a:rPr lang="en-US" sz="3600" b="1">
                <a:solidFill>
                  <a:srgbClr val="202124"/>
                </a:solidFill>
                <a:latin typeface="Quattrocento Bold"/>
                <a:ea typeface="Quattrocento Bold"/>
                <a:cs typeface="Quattrocento Bold"/>
                <a:sym typeface="Quattrocento Bold"/>
              </a:rPr>
              <a:t>Hetvi</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AutoShape 4"/>
          <p:cNvSpPr/>
          <p:nvPr/>
        </p:nvSpPr>
        <p:spPr>
          <a:xfrm>
            <a:off x="1028722" y="2876906"/>
            <a:ext cx="16230600" cy="19050"/>
          </a:xfrm>
          <a:prstGeom prst="line">
            <a:avLst/>
          </a:prstGeom>
          <a:ln w="38100" cap="flat">
            <a:solidFill>
              <a:srgbClr val="000000"/>
            </a:solidFill>
            <a:prstDash val="solid"/>
            <a:headEnd type="none" w="sm" len="sm"/>
            <a:tailEnd type="none" w="sm" len="sm"/>
          </a:ln>
        </p:spPr>
      </p:sp>
      <p:sp>
        <p:nvSpPr>
          <p:cNvPr id="5" name="Freeform 5"/>
          <p:cNvSpPr/>
          <p:nvPr/>
        </p:nvSpPr>
        <p:spPr>
          <a:xfrm>
            <a:off x="9144022" y="3892761"/>
            <a:ext cx="8215990" cy="4933941"/>
          </a:xfrm>
          <a:custGeom>
            <a:avLst/>
            <a:gdLst/>
            <a:ahLst/>
            <a:cxnLst/>
            <a:rect l="l" t="t" r="r" b="b"/>
            <a:pathLst>
              <a:path w="8215990" h="4933941">
                <a:moveTo>
                  <a:pt x="0" y="0"/>
                </a:moveTo>
                <a:lnTo>
                  <a:pt x="8215990" y="0"/>
                </a:lnTo>
                <a:lnTo>
                  <a:pt x="8215990" y="4933941"/>
                </a:lnTo>
                <a:lnTo>
                  <a:pt x="0" y="4933941"/>
                </a:lnTo>
                <a:lnTo>
                  <a:pt x="0" y="0"/>
                </a:lnTo>
                <a:close/>
              </a:path>
            </a:pathLst>
          </a:custGeom>
          <a:blipFill>
            <a:blip r:embed="rId3"/>
            <a:stretch>
              <a:fillRect/>
            </a:stretch>
          </a:blipFill>
        </p:spPr>
      </p:sp>
      <p:sp>
        <p:nvSpPr>
          <p:cNvPr id="6" name="TextBox 6"/>
          <p:cNvSpPr txBox="1"/>
          <p:nvPr/>
        </p:nvSpPr>
        <p:spPr>
          <a:xfrm>
            <a:off x="1028700" y="1060311"/>
            <a:ext cx="16230645" cy="1500506"/>
          </a:xfrm>
          <a:prstGeom prst="rect">
            <a:avLst/>
          </a:prstGeom>
        </p:spPr>
        <p:txBody>
          <a:bodyPr lIns="0" tIns="0" rIns="0" bIns="0" rtlCol="0" anchor="t">
            <a:spAutoFit/>
          </a:bodyPr>
          <a:lstStyle/>
          <a:p>
            <a:pPr algn="ctr">
              <a:lnSpc>
                <a:spcPts val="12319"/>
              </a:lnSpc>
              <a:spcBef>
                <a:spcPct val="0"/>
              </a:spcBef>
            </a:pPr>
            <a:r>
              <a:rPr lang="en-US" sz="8799" b="1">
                <a:solidFill>
                  <a:srgbClr val="000000"/>
                </a:solidFill>
                <a:latin typeface="Playfair Display 1 Bold"/>
                <a:ea typeface="Playfair Display 1 Bold"/>
                <a:cs typeface="Playfair Display 1 Bold"/>
                <a:sym typeface="Playfair Display 1 Bold"/>
              </a:rPr>
              <a:t>Agenda</a:t>
            </a:r>
          </a:p>
        </p:txBody>
      </p:sp>
      <p:sp>
        <p:nvSpPr>
          <p:cNvPr id="7" name="TextBox 7"/>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8" name="TextBox 8"/>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9" name="TextBox 9"/>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10" name="TextBox 10"/>
          <p:cNvSpPr txBox="1"/>
          <p:nvPr/>
        </p:nvSpPr>
        <p:spPr>
          <a:xfrm>
            <a:off x="1028700" y="3134604"/>
            <a:ext cx="6482105" cy="6461326"/>
          </a:xfrm>
          <a:prstGeom prst="rect">
            <a:avLst/>
          </a:prstGeom>
        </p:spPr>
        <p:txBody>
          <a:bodyPr lIns="0" tIns="0" rIns="0" bIns="0" rtlCol="0" anchor="t">
            <a:spAutoFit/>
          </a:bodyPr>
          <a:lstStyle/>
          <a:p>
            <a:pPr marL="644227" lvl="1" indent="-322113" algn="l">
              <a:lnSpc>
                <a:spcPts val="5729"/>
              </a:lnSpc>
              <a:buFont typeface="Arial"/>
              <a:buChar char="•"/>
            </a:pPr>
            <a:r>
              <a:rPr lang="en-US" sz="2983" b="1" spc="358">
                <a:solidFill>
                  <a:srgbClr val="000000"/>
                </a:solidFill>
                <a:latin typeface="Quattrocento Bold"/>
                <a:ea typeface="Quattrocento Bold"/>
                <a:cs typeface="Quattrocento Bold"/>
                <a:sym typeface="Quattrocento Bold"/>
              </a:rPr>
              <a:t>Introduction</a:t>
            </a:r>
          </a:p>
          <a:p>
            <a:pPr marL="644227" lvl="1" indent="-322113" algn="l">
              <a:lnSpc>
                <a:spcPts val="5729"/>
              </a:lnSpc>
              <a:buFont typeface="Arial"/>
              <a:buChar char="•"/>
            </a:pPr>
            <a:r>
              <a:rPr lang="en-US" sz="2983" b="1" spc="358">
                <a:solidFill>
                  <a:srgbClr val="000000"/>
                </a:solidFill>
                <a:latin typeface="Quattrocento Bold"/>
                <a:ea typeface="Quattrocento Bold"/>
                <a:cs typeface="Quattrocento Bold"/>
                <a:sym typeface="Quattrocento Bold"/>
              </a:rPr>
              <a:t>Origin Of the Idea</a:t>
            </a:r>
          </a:p>
          <a:p>
            <a:pPr marL="644227" lvl="1" indent="-322113" algn="l">
              <a:lnSpc>
                <a:spcPts val="5729"/>
              </a:lnSpc>
              <a:buFont typeface="Arial"/>
              <a:buChar char="•"/>
            </a:pPr>
            <a:r>
              <a:rPr lang="en-US" sz="2983" b="1" spc="358">
                <a:solidFill>
                  <a:srgbClr val="000000"/>
                </a:solidFill>
                <a:latin typeface="Quattrocento Bold"/>
                <a:ea typeface="Quattrocento Bold"/>
                <a:cs typeface="Quattrocento Bold"/>
                <a:sym typeface="Quattrocento Bold"/>
              </a:rPr>
              <a:t>Tech Stack &amp; Dataset</a:t>
            </a:r>
          </a:p>
          <a:p>
            <a:pPr marL="644227" lvl="1" indent="-322113" algn="l">
              <a:lnSpc>
                <a:spcPts val="5729"/>
              </a:lnSpc>
              <a:buFont typeface="Arial"/>
              <a:buChar char="•"/>
            </a:pPr>
            <a:r>
              <a:rPr lang="en-US" sz="2983" b="1" spc="358">
                <a:solidFill>
                  <a:srgbClr val="000000"/>
                </a:solidFill>
                <a:latin typeface="Quattrocento Bold"/>
                <a:ea typeface="Quattrocento Bold"/>
                <a:cs typeface="Quattrocento Bold"/>
                <a:sym typeface="Quattrocento Bold"/>
              </a:rPr>
              <a:t>Methodology</a:t>
            </a:r>
          </a:p>
          <a:p>
            <a:pPr marL="644227" lvl="1" indent="-322113" algn="l">
              <a:lnSpc>
                <a:spcPts val="5729"/>
              </a:lnSpc>
              <a:buFont typeface="Arial"/>
              <a:buChar char="•"/>
            </a:pPr>
            <a:r>
              <a:rPr lang="en-US" sz="2983" b="1" spc="358">
                <a:solidFill>
                  <a:srgbClr val="000000"/>
                </a:solidFill>
                <a:latin typeface="Quattrocento Bold"/>
                <a:ea typeface="Quattrocento Bold"/>
                <a:cs typeface="Quattrocento Bold"/>
                <a:sym typeface="Quattrocento Bold"/>
              </a:rPr>
              <a:t>Models Used</a:t>
            </a:r>
          </a:p>
          <a:p>
            <a:pPr marL="644227" lvl="1" indent="-322113" algn="l">
              <a:lnSpc>
                <a:spcPts val="5729"/>
              </a:lnSpc>
              <a:buFont typeface="Arial"/>
              <a:buChar char="•"/>
            </a:pPr>
            <a:r>
              <a:rPr lang="en-US" sz="2983" b="1" spc="358">
                <a:solidFill>
                  <a:srgbClr val="000000"/>
                </a:solidFill>
                <a:latin typeface="Quattrocento Bold"/>
                <a:ea typeface="Quattrocento Bold"/>
                <a:cs typeface="Quattrocento Bold"/>
                <a:sym typeface="Quattrocento Bold"/>
              </a:rPr>
              <a:t>Analysis and Results</a:t>
            </a:r>
          </a:p>
          <a:p>
            <a:pPr marL="644227" lvl="1" indent="-322113" algn="l">
              <a:lnSpc>
                <a:spcPts val="5729"/>
              </a:lnSpc>
              <a:buFont typeface="Arial"/>
              <a:buChar char="•"/>
            </a:pPr>
            <a:r>
              <a:rPr lang="en-US" sz="2983" b="1" spc="358">
                <a:solidFill>
                  <a:srgbClr val="000000"/>
                </a:solidFill>
                <a:latin typeface="Quattrocento Bold"/>
                <a:ea typeface="Quattrocento Bold"/>
                <a:cs typeface="Quattrocento Bold"/>
                <a:sym typeface="Quattrocento Bold"/>
              </a:rPr>
              <a:t>Benefits</a:t>
            </a:r>
          </a:p>
          <a:p>
            <a:pPr marL="644227" lvl="1" indent="-322113" algn="l">
              <a:lnSpc>
                <a:spcPts val="5729"/>
              </a:lnSpc>
              <a:buFont typeface="Arial"/>
              <a:buChar char="•"/>
            </a:pPr>
            <a:r>
              <a:rPr lang="en-US" sz="2983" b="1" spc="358">
                <a:solidFill>
                  <a:srgbClr val="000000"/>
                </a:solidFill>
                <a:latin typeface="Quattrocento Bold"/>
                <a:ea typeface="Quattrocento Bold"/>
                <a:cs typeface="Quattrocento Bold"/>
                <a:sym typeface="Quattrocento Bold"/>
              </a:rPr>
              <a:t>Future Directions</a:t>
            </a:r>
          </a:p>
          <a:p>
            <a:pPr marL="644227" lvl="1" indent="-322113" algn="l">
              <a:lnSpc>
                <a:spcPts val="5729"/>
              </a:lnSpc>
              <a:buFont typeface="Arial"/>
              <a:buChar char="•"/>
            </a:pPr>
            <a:r>
              <a:rPr lang="en-US" sz="2983" b="1" spc="358">
                <a:solidFill>
                  <a:srgbClr val="000000"/>
                </a:solidFill>
                <a:latin typeface="Quattrocento Bold"/>
                <a:ea typeface="Quattrocento Bold"/>
                <a:cs typeface="Quattrocento Bold"/>
                <a:sym typeface="Quattrocento Bold"/>
              </a:rPr>
              <a:t>Pictorial Demo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TextBox 4"/>
          <p:cNvSpPr txBox="1"/>
          <p:nvPr/>
        </p:nvSpPr>
        <p:spPr>
          <a:xfrm>
            <a:off x="1028678" y="3091180"/>
            <a:ext cx="9896553" cy="6277483"/>
          </a:xfrm>
          <a:prstGeom prst="rect">
            <a:avLst/>
          </a:prstGeom>
        </p:spPr>
        <p:txBody>
          <a:bodyPr lIns="0" tIns="0" rIns="0" bIns="0" rtlCol="0" anchor="t">
            <a:spAutoFit/>
          </a:bodyPr>
          <a:lstStyle/>
          <a:p>
            <a:pPr algn="just">
              <a:lnSpc>
                <a:spcPts val="4171"/>
              </a:lnSpc>
            </a:pPr>
            <a:r>
              <a:rPr lang="en-US" sz="2979" b="1">
                <a:solidFill>
                  <a:srgbClr val="000000"/>
                </a:solidFill>
                <a:latin typeface="Quattrocento Bold"/>
                <a:ea typeface="Quattrocento Bold"/>
                <a:cs typeface="Quattrocento Bold"/>
                <a:sym typeface="Quattrocento Bold"/>
              </a:rPr>
              <a:t>In an era of rapidly expanding digital news, efficient organization and retrieval of information are vital. Automatic news translation addresses the challenges of language barriers by enabling users to access news in their preferred language. </a:t>
            </a:r>
          </a:p>
          <a:p>
            <a:pPr algn="just">
              <a:lnSpc>
                <a:spcPts val="4171"/>
              </a:lnSpc>
            </a:pPr>
            <a:endParaRPr lang="en-US" sz="2979" b="1">
              <a:solidFill>
                <a:srgbClr val="000000"/>
              </a:solidFill>
              <a:latin typeface="Quattrocento Bold"/>
              <a:ea typeface="Quattrocento Bold"/>
              <a:cs typeface="Quattrocento Bold"/>
              <a:sym typeface="Quattrocento Bold"/>
            </a:endParaRPr>
          </a:p>
          <a:p>
            <a:pPr algn="just">
              <a:lnSpc>
                <a:spcPts val="4171"/>
              </a:lnSpc>
              <a:spcBef>
                <a:spcPct val="0"/>
              </a:spcBef>
            </a:pPr>
            <a:r>
              <a:rPr lang="en-US" sz="2979" b="1">
                <a:solidFill>
                  <a:srgbClr val="000000"/>
                </a:solidFill>
                <a:latin typeface="Quattrocento Bold"/>
                <a:ea typeface="Quattrocento Bold"/>
                <a:cs typeface="Quattrocento Bold"/>
                <a:sym typeface="Quattrocento Bold"/>
              </a:rPr>
              <a:t>Additionally, the project focuses on classifying news articles into specific categories, allowing users to quickly find content that interests them. To cater to users' busy lifestyles, it also provides concise summaries of articles, ensuring they stay informed without reading lengthy texts.</a:t>
            </a:r>
          </a:p>
        </p:txBody>
      </p:sp>
      <p:sp>
        <p:nvSpPr>
          <p:cNvPr id="5" name="Freeform 5"/>
          <p:cNvSpPr/>
          <p:nvPr/>
        </p:nvSpPr>
        <p:spPr>
          <a:xfrm>
            <a:off x="12114820" y="2102803"/>
            <a:ext cx="5144480" cy="7002079"/>
          </a:xfrm>
          <a:custGeom>
            <a:avLst/>
            <a:gdLst/>
            <a:ahLst/>
            <a:cxnLst/>
            <a:rect l="l" t="t" r="r" b="b"/>
            <a:pathLst>
              <a:path w="5144480" h="7002079">
                <a:moveTo>
                  <a:pt x="0" y="0"/>
                </a:moveTo>
                <a:lnTo>
                  <a:pt x="5144480" y="0"/>
                </a:lnTo>
                <a:lnTo>
                  <a:pt x="5144480" y="7002079"/>
                </a:lnTo>
                <a:lnTo>
                  <a:pt x="0" y="7002079"/>
                </a:lnTo>
                <a:lnTo>
                  <a:pt x="0" y="0"/>
                </a:lnTo>
                <a:close/>
              </a:path>
            </a:pathLst>
          </a:custGeom>
          <a:blipFill>
            <a:blip r:embed="rId3"/>
            <a:stretch>
              <a:fillRect l="-1976" r="-1976"/>
            </a:stretch>
          </a:blipFill>
        </p:spPr>
      </p:sp>
      <p:sp>
        <p:nvSpPr>
          <p:cNvPr id="6" name="TextBox 6"/>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7" name="TextBox 7"/>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8" name="TextBox 8"/>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9" name="TextBox 9"/>
          <p:cNvSpPr txBox="1"/>
          <p:nvPr/>
        </p:nvSpPr>
        <p:spPr>
          <a:xfrm>
            <a:off x="11997892" y="9201150"/>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01</a:t>
            </a:r>
          </a:p>
        </p:txBody>
      </p:sp>
      <p:sp>
        <p:nvSpPr>
          <p:cNvPr id="10" name="TextBox 10"/>
          <p:cNvSpPr txBox="1"/>
          <p:nvPr/>
        </p:nvSpPr>
        <p:spPr>
          <a:xfrm>
            <a:off x="1028678" y="1573848"/>
            <a:ext cx="8115300" cy="953135"/>
          </a:xfrm>
          <a:prstGeom prst="rect">
            <a:avLst/>
          </a:prstGeom>
        </p:spPr>
        <p:txBody>
          <a:bodyPr lIns="0" tIns="0" rIns="0" bIns="0" rtlCol="0" anchor="t">
            <a:spAutoFit/>
          </a:bodyPr>
          <a:lstStyle/>
          <a:p>
            <a:pPr algn="just">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Freeform 4"/>
          <p:cNvSpPr/>
          <p:nvPr/>
        </p:nvSpPr>
        <p:spPr>
          <a:xfrm>
            <a:off x="11731209" y="1678623"/>
            <a:ext cx="5528091" cy="7579677"/>
          </a:xfrm>
          <a:custGeom>
            <a:avLst/>
            <a:gdLst/>
            <a:ahLst/>
            <a:cxnLst/>
            <a:rect l="l" t="t" r="r" b="b"/>
            <a:pathLst>
              <a:path w="5528091" h="7579677">
                <a:moveTo>
                  <a:pt x="0" y="0"/>
                </a:moveTo>
                <a:lnTo>
                  <a:pt x="5528091" y="0"/>
                </a:lnTo>
                <a:lnTo>
                  <a:pt x="5528091" y="7579677"/>
                </a:lnTo>
                <a:lnTo>
                  <a:pt x="0" y="7579677"/>
                </a:lnTo>
                <a:lnTo>
                  <a:pt x="0" y="0"/>
                </a:lnTo>
                <a:close/>
              </a:path>
            </a:pathLst>
          </a:custGeom>
          <a:blipFill>
            <a:blip r:embed="rId3"/>
            <a:stretch>
              <a:fillRect l="-393" t="-1564" r="-393"/>
            </a:stretch>
          </a:blipFill>
        </p:spPr>
      </p:sp>
      <p:sp>
        <p:nvSpPr>
          <p:cNvPr id="5" name="TextBox 5"/>
          <p:cNvSpPr txBox="1"/>
          <p:nvPr/>
        </p:nvSpPr>
        <p:spPr>
          <a:xfrm>
            <a:off x="840212" y="2910382"/>
            <a:ext cx="10562684" cy="6859269"/>
          </a:xfrm>
          <a:prstGeom prst="rect">
            <a:avLst/>
          </a:prstGeom>
        </p:spPr>
        <p:txBody>
          <a:bodyPr lIns="0" tIns="0" rIns="0" bIns="0" rtlCol="0" anchor="t">
            <a:spAutoFit/>
          </a:bodyPr>
          <a:lstStyle/>
          <a:p>
            <a:pPr marL="555955" lvl="1" indent="-277977" algn="just">
              <a:lnSpc>
                <a:spcPts val="3605"/>
              </a:lnSpc>
              <a:buFont typeface="Arial"/>
              <a:buChar char="•"/>
            </a:pPr>
            <a:r>
              <a:rPr lang="en-US" sz="2575" b="1">
                <a:solidFill>
                  <a:srgbClr val="000000"/>
                </a:solidFill>
                <a:latin typeface="Quattrocento Bold"/>
                <a:ea typeface="Quattrocento Bold"/>
                <a:cs typeface="Quattrocento Bold"/>
                <a:sym typeface="Quattrocento Bold"/>
              </a:rPr>
              <a:t>Addressing Language Barriers:</a:t>
            </a:r>
          </a:p>
          <a:p>
            <a:pPr algn="just">
              <a:lnSpc>
                <a:spcPts val="3605"/>
              </a:lnSpc>
            </a:pPr>
            <a:r>
              <a:rPr lang="en-US" sz="2575" b="1">
                <a:solidFill>
                  <a:srgbClr val="000000"/>
                </a:solidFill>
                <a:latin typeface="Quattrocento Bold"/>
                <a:ea typeface="Quattrocento Bold"/>
                <a:cs typeface="Quattrocento Bold"/>
                <a:sym typeface="Quattrocento Bold"/>
              </a:rPr>
              <a:t>      Users face challenges accessing news in different languages. This     </a:t>
            </a:r>
          </a:p>
          <a:p>
            <a:pPr algn="just">
              <a:lnSpc>
                <a:spcPts val="3605"/>
              </a:lnSpc>
            </a:pPr>
            <a:r>
              <a:rPr lang="en-US" sz="2575" b="1">
                <a:solidFill>
                  <a:srgbClr val="000000"/>
                </a:solidFill>
                <a:latin typeface="Quattrocento Bold"/>
                <a:ea typeface="Quattrocento Bold"/>
                <a:cs typeface="Quattrocento Bold"/>
                <a:sym typeface="Quattrocento Bold"/>
              </a:rPr>
              <a:t>      project breaks down those barriers by offering automatic  </a:t>
            </a:r>
          </a:p>
          <a:p>
            <a:pPr algn="just">
              <a:lnSpc>
                <a:spcPts val="3605"/>
              </a:lnSpc>
            </a:pPr>
            <a:r>
              <a:rPr lang="en-US" sz="2575" b="1">
                <a:solidFill>
                  <a:srgbClr val="000000"/>
                </a:solidFill>
                <a:latin typeface="Quattrocento Bold"/>
                <a:ea typeface="Quattrocento Bold"/>
                <a:cs typeface="Quattrocento Bold"/>
                <a:sym typeface="Quattrocento Bold"/>
              </a:rPr>
              <a:t>      translations.</a:t>
            </a:r>
          </a:p>
          <a:p>
            <a:pPr algn="just">
              <a:lnSpc>
                <a:spcPts val="3605"/>
              </a:lnSpc>
            </a:pPr>
            <a:endParaRPr lang="en-US" sz="2575" b="1">
              <a:solidFill>
                <a:srgbClr val="000000"/>
              </a:solidFill>
              <a:latin typeface="Quattrocento Bold"/>
              <a:ea typeface="Quattrocento Bold"/>
              <a:cs typeface="Quattrocento Bold"/>
              <a:sym typeface="Quattrocento Bold"/>
            </a:endParaRPr>
          </a:p>
          <a:p>
            <a:pPr marL="555955" lvl="1" indent="-277977" algn="just">
              <a:lnSpc>
                <a:spcPts val="3605"/>
              </a:lnSpc>
              <a:buFont typeface="Arial"/>
              <a:buChar char="•"/>
            </a:pPr>
            <a:r>
              <a:rPr lang="en-US" sz="2575" b="1">
                <a:solidFill>
                  <a:srgbClr val="000000"/>
                </a:solidFill>
                <a:latin typeface="Quattrocento Bold"/>
                <a:ea typeface="Quattrocento Bold"/>
                <a:cs typeface="Quattrocento Bold"/>
                <a:sym typeface="Quattrocento Bold"/>
              </a:rPr>
              <a:t>Category-Specific News Focus:</a:t>
            </a:r>
          </a:p>
          <a:p>
            <a:pPr algn="just">
              <a:lnSpc>
                <a:spcPts val="3605"/>
              </a:lnSpc>
            </a:pPr>
            <a:r>
              <a:rPr lang="en-US" sz="2575" b="1">
                <a:solidFill>
                  <a:srgbClr val="000000"/>
                </a:solidFill>
                <a:latin typeface="Quattrocento Bold"/>
                <a:ea typeface="Quattrocento Bold"/>
                <a:cs typeface="Quattrocento Bold"/>
                <a:sym typeface="Quattrocento Bold"/>
              </a:rPr>
              <a:t>       Many users prefer reading news from specific categories rather </a:t>
            </a:r>
          </a:p>
          <a:p>
            <a:pPr algn="just">
              <a:lnSpc>
                <a:spcPts val="3605"/>
              </a:lnSpc>
            </a:pPr>
            <a:r>
              <a:rPr lang="en-US" sz="2575" b="1">
                <a:solidFill>
                  <a:srgbClr val="000000"/>
                </a:solidFill>
                <a:latin typeface="Quattrocento Bold"/>
                <a:ea typeface="Quattrocento Bold"/>
                <a:cs typeface="Quattrocento Bold"/>
                <a:sym typeface="Quattrocento Bold"/>
              </a:rPr>
              <a:t>       than browsing through irrelevant content. This project provides a </a:t>
            </a:r>
          </a:p>
          <a:p>
            <a:pPr algn="just">
              <a:lnSpc>
                <a:spcPts val="3605"/>
              </a:lnSpc>
            </a:pPr>
            <a:r>
              <a:rPr lang="en-US" sz="2575" b="1">
                <a:solidFill>
                  <a:srgbClr val="000000"/>
                </a:solidFill>
                <a:latin typeface="Quattrocento Bold"/>
                <a:ea typeface="Quattrocento Bold"/>
                <a:cs typeface="Quattrocento Bold"/>
                <a:sym typeface="Quattrocento Bold"/>
              </a:rPr>
              <a:t>       category selection feature.</a:t>
            </a:r>
          </a:p>
          <a:p>
            <a:pPr algn="just">
              <a:lnSpc>
                <a:spcPts val="3605"/>
              </a:lnSpc>
            </a:pPr>
            <a:endParaRPr lang="en-US" sz="2575" b="1">
              <a:solidFill>
                <a:srgbClr val="000000"/>
              </a:solidFill>
              <a:latin typeface="Quattrocento Bold"/>
              <a:ea typeface="Quattrocento Bold"/>
              <a:cs typeface="Quattrocento Bold"/>
              <a:sym typeface="Quattrocento Bold"/>
            </a:endParaRPr>
          </a:p>
          <a:p>
            <a:pPr marL="555955" lvl="1" indent="-277977" algn="just">
              <a:lnSpc>
                <a:spcPts val="3605"/>
              </a:lnSpc>
              <a:buFont typeface="Arial"/>
              <a:buChar char="•"/>
            </a:pPr>
            <a:r>
              <a:rPr lang="en-US" sz="2575" b="1">
                <a:solidFill>
                  <a:srgbClr val="000000"/>
                </a:solidFill>
                <a:latin typeface="Quattrocento Bold"/>
                <a:ea typeface="Quattrocento Bold"/>
                <a:cs typeface="Quattrocento Bold"/>
                <a:sym typeface="Quattrocento Bold"/>
              </a:rPr>
              <a:t>Quick News Summaries:</a:t>
            </a:r>
          </a:p>
          <a:p>
            <a:pPr algn="just">
              <a:lnSpc>
                <a:spcPts val="3605"/>
              </a:lnSpc>
            </a:pPr>
            <a:r>
              <a:rPr lang="en-US" sz="2575" b="1">
                <a:solidFill>
                  <a:srgbClr val="000000"/>
                </a:solidFill>
                <a:latin typeface="Quattrocento Bold"/>
                <a:ea typeface="Quattrocento Bold"/>
                <a:cs typeface="Quattrocento Bold"/>
                <a:sym typeface="Quattrocento Bold"/>
              </a:rPr>
              <a:t>       Users with busy schedules often prefer brief news updates over </a:t>
            </a:r>
          </a:p>
          <a:p>
            <a:pPr algn="just">
              <a:lnSpc>
                <a:spcPts val="3605"/>
              </a:lnSpc>
            </a:pPr>
            <a:r>
              <a:rPr lang="en-US" sz="2575" b="1">
                <a:solidFill>
                  <a:srgbClr val="000000"/>
                </a:solidFill>
                <a:latin typeface="Quattrocento Bold"/>
                <a:ea typeface="Quattrocento Bold"/>
                <a:cs typeface="Quattrocento Bold"/>
                <a:sym typeface="Quattrocento Bold"/>
              </a:rPr>
              <a:t>       lengthy articles. This project offers concise news summaries to </a:t>
            </a:r>
          </a:p>
          <a:p>
            <a:pPr algn="just">
              <a:lnSpc>
                <a:spcPts val="3605"/>
              </a:lnSpc>
              <a:spcBef>
                <a:spcPct val="0"/>
              </a:spcBef>
            </a:pPr>
            <a:r>
              <a:rPr lang="en-US" sz="2575" b="1">
                <a:solidFill>
                  <a:srgbClr val="000000"/>
                </a:solidFill>
                <a:latin typeface="Quattrocento Bold"/>
                <a:ea typeface="Quattrocento Bold"/>
                <a:cs typeface="Quattrocento Bold"/>
                <a:sym typeface="Quattrocento Bold"/>
              </a:rPr>
              <a:t>       meet that need.</a:t>
            </a:r>
          </a:p>
          <a:p>
            <a:pPr algn="just">
              <a:lnSpc>
                <a:spcPts val="3605"/>
              </a:lnSpc>
              <a:spcBef>
                <a:spcPct val="0"/>
              </a:spcBef>
            </a:pPr>
            <a:endParaRPr lang="en-US" sz="2575" b="1">
              <a:solidFill>
                <a:srgbClr val="000000"/>
              </a:solidFill>
              <a:latin typeface="Quattrocento Bold"/>
              <a:ea typeface="Quattrocento Bold"/>
              <a:cs typeface="Quattrocento Bold"/>
              <a:sym typeface="Quattrocento Bold"/>
            </a:endParaRPr>
          </a:p>
        </p:txBody>
      </p:sp>
      <p:sp>
        <p:nvSpPr>
          <p:cNvPr id="6" name="TextBox 6"/>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7" name="TextBox 7"/>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8" name="TextBox 8"/>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9" name="TextBox 9"/>
          <p:cNvSpPr txBox="1"/>
          <p:nvPr/>
        </p:nvSpPr>
        <p:spPr>
          <a:xfrm>
            <a:off x="11997892" y="9201150"/>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02</a:t>
            </a:r>
          </a:p>
        </p:txBody>
      </p:sp>
      <p:sp>
        <p:nvSpPr>
          <p:cNvPr id="10" name="TextBox 10"/>
          <p:cNvSpPr txBox="1"/>
          <p:nvPr/>
        </p:nvSpPr>
        <p:spPr>
          <a:xfrm>
            <a:off x="1028678" y="1573848"/>
            <a:ext cx="8115300" cy="953135"/>
          </a:xfrm>
          <a:prstGeom prst="rect">
            <a:avLst/>
          </a:prstGeom>
        </p:spPr>
        <p:txBody>
          <a:bodyPr lIns="0" tIns="0" rIns="0" bIns="0" rtlCol="0" anchor="t">
            <a:spAutoFit/>
          </a:bodyPr>
          <a:lstStyle/>
          <a:p>
            <a:pPr algn="just">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Origin of the Idea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Freeform 4"/>
          <p:cNvSpPr/>
          <p:nvPr/>
        </p:nvSpPr>
        <p:spPr>
          <a:xfrm>
            <a:off x="2051789" y="5143500"/>
            <a:ext cx="2813416" cy="1176519"/>
          </a:xfrm>
          <a:custGeom>
            <a:avLst/>
            <a:gdLst/>
            <a:ahLst/>
            <a:cxnLst/>
            <a:rect l="l" t="t" r="r" b="b"/>
            <a:pathLst>
              <a:path w="2813416" h="1176519">
                <a:moveTo>
                  <a:pt x="0" y="0"/>
                </a:moveTo>
                <a:lnTo>
                  <a:pt x="2813416" y="0"/>
                </a:lnTo>
                <a:lnTo>
                  <a:pt x="2813416" y="1176519"/>
                </a:lnTo>
                <a:lnTo>
                  <a:pt x="0" y="1176519"/>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5" name="Freeform 5"/>
          <p:cNvSpPr/>
          <p:nvPr/>
        </p:nvSpPr>
        <p:spPr>
          <a:xfrm>
            <a:off x="7862992" y="5143500"/>
            <a:ext cx="2813416" cy="1176519"/>
          </a:xfrm>
          <a:custGeom>
            <a:avLst/>
            <a:gdLst/>
            <a:ahLst/>
            <a:cxnLst/>
            <a:rect l="l" t="t" r="r" b="b"/>
            <a:pathLst>
              <a:path w="2813416" h="1176519">
                <a:moveTo>
                  <a:pt x="0" y="0"/>
                </a:moveTo>
                <a:lnTo>
                  <a:pt x="2813415" y="0"/>
                </a:lnTo>
                <a:lnTo>
                  <a:pt x="2813415" y="1176519"/>
                </a:lnTo>
                <a:lnTo>
                  <a:pt x="0" y="1176519"/>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6" name="Freeform 6"/>
          <p:cNvSpPr/>
          <p:nvPr/>
        </p:nvSpPr>
        <p:spPr>
          <a:xfrm>
            <a:off x="13548484" y="5143500"/>
            <a:ext cx="2813416" cy="1176519"/>
          </a:xfrm>
          <a:custGeom>
            <a:avLst/>
            <a:gdLst/>
            <a:ahLst/>
            <a:cxnLst/>
            <a:rect l="l" t="t" r="r" b="b"/>
            <a:pathLst>
              <a:path w="2813416" h="1176519">
                <a:moveTo>
                  <a:pt x="0" y="0"/>
                </a:moveTo>
                <a:lnTo>
                  <a:pt x="2813415" y="0"/>
                </a:lnTo>
                <a:lnTo>
                  <a:pt x="2813415" y="1176519"/>
                </a:lnTo>
                <a:lnTo>
                  <a:pt x="0" y="1176519"/>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7" name="TextBox 7"/>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8" name="TextBox 8"/>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9" name="TextBox 9"/>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10" name="TextBox 10"/>
          <p:cNvSpPr txBox="1"/>
          <p:nvPr/>
        </p:nvSpPr>
        <p:spPr>
          <a:xfrm>
            <a:off x="11997914" y="9190631"/>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03</a:t>
            </a:r>
          </a:p>
        </p:txBody>
      </p:sp>
      <p:sp>
        <p:nvSpPr>
          <p:cNvPr id="11" name="TextBox 11"/>
          <p:cNvSpPr txBox="1"/>
          <p:nvPr/>
        </p:nvSpPr>
        <p:spPr>
          <a:xfrm>
            <a:off x="1028711" y="6673578"/>
            <a:ext cx="4859571" cy="2472055"/>
          </a:xfrm>
          <a:prstGeom prst="rect">
            <a:avLst/>
          </a:prstGeom>
        </p:spPr>
        <p:txBody>
          <a:bodyPr lIns="0" tIns="0" rIns="0" bIns="0" rtlCol="0" anchor="t">
            <a:spAutoFit/>
          </a:bodyPr>
          <a:lstStyle/>
          <a:p>
            <a:pPr algn="just">
              <a:lnSpc>
                <a:spcPts val="3919"/>
              </a:lnSpc>
              <a:spcBef>
                <a:spcPct val="0"/>
              </a:spcBef>
            </a:pPr>
            <a:r>
              <a:rPr lang="en-US" sz="2799" b="1">
                <a:solidFill>
                  <a:srgbClr val="000000"/>
                </a:solidFill>
                <a:latin typeface="Quattrocento Bold"/>
                <a:ea typeface="Quattrocento Bold"/>
                <a:cs typeface="Quattrocento Bold"/>
                <a:sym typeface="Quattrocento Bold"/>
              </a:rPr>
              <a:t>Utilized for machine learning and backend development, enabling efficient data processing and model training.</a:t>
            </a:r>
          </a:p>
        </p:txBody>
      </p:sp>
      <p:sp>
        <p:nvSpPr>
          <p:cNvPr id="12" name="TextBox 12"/>
          <p:cNvSpPr txBox="1"/>
          <p:nvPr/>
        </p:nvSpPr>
        <p:spPr>
          <a:xfrm>
            <a:off x="6714237" y="6673578"/>
            <a:ext cx="4859571" cy="2472055"/>
          </a:xfrm>
          <a:prstGeom prst="rect">
            <a:avLst/>
          </a:prstGeom>
        </p:spPr>
        <p:txBody>
          <a:bodyPr lIns="0" tIns="0" rIns="0" bIns="0" rtlCol="0" anchor="t">
            <a:spAutoFit/>
          </a:bodyPr>
          <a:lstStyle/>
          <a:p>
            <a:pPr algn="just">
              <a:lnSpc>
                <a:spcPts val="3919"/>
              </a:lnSpc>
              <a:spcBef>
                <a:spcPct val="0"/>
              </a:spcBef>
            </a:pPr>
            <a:r>
              <a:rPr lang="en-US" sz="2799" b="1">
                <a:solidFill>
                  <a:srgbClr val="000000"/>
                </a:solidFill>
                <a:latin typeface="Quattrocento Bold"/>
                <a:ea typeface="Quattrocento Bold"/>
                <a:cs typeface="Quattrocento Bold"/>
                <a:sym typeface="Quattrocento Bold"/>
              </a:rPr>
              <a:t>A lightweight web framework used to create the server-side application, handling requests and responses.</a:t>
            </a:r>
          </a:p>
        </p:txBody>
      </p:sp>
      <p:sp>
        <p:nvSpPr>
          <p:cNvPr id="13" name="TextBox 13"/>
          <p:cNvSpPr txBox="1"/>
          <p:nvPr/>
        </p:nvSpPr>
        <p:spPr>
          <a:xfrm>
            <a:off x="12525406" y="6683103"/>
            <a:ext cx="4733894" cy="2882813"/>
          </a:xfrm>
          <a:prstGeom prst="rect">
            <a:avLst/>
          </a:prstGeom>
        </p:spPr>
        <p:txBody>
          <a:bodyPr lIns="0" tIns="0" rIns="0" bIns="0" rtlCol="0" anchor="t">
            <a:spAutoFit/>
          </a:bodyPr>
          <a:lstStyle/>
          <a:p>
            <a:pPr algn="just">
              <a:lnSpc>
                <a:spcPts val="3818"/>
              </a:lnSpc>
              <a:spcBef>
                <a:spcPct val="0"/>
              </a:spcBef>
            </a:pPr>
            <a:r>
              <a:rPr lang="en-US" sz="2727" b="1">
                <a:solidFill>
                  <a:srgbClr val="000000"/>
                </a:solidFill>
                <a:latin typeface="Quattrocento Bold"/>
                <a:ea typeface="Quattrocento Bold"/>
                <a:cs typeface="Quattrocento Bold"/>
                <a:sym typeface="Quattrocento Bold"/>
              </a:rPr>
              <a:t>Employed for frontend development to build a dynamic and interactive user interface, enhancing user experience.</a:t>
            </a:r>
          </a:p>
          <a:p>
            <a:pPr algn="just">
              <a:lnSpc>
                <a:spcPts val="3818"/>
              </a:lnSpc>
              <a:spcBef>
                <a:spcPct val="0"/>
              </a:spcBef>
            </a:pPr>
            <a:endParaRPr lang="en-US" sz="2727" b="1">
              <a:solidFill>
                <a:srgbClr val="000000"/>
              </a:solidFill>
              <a:latin typeface="Quattrocento Bold"/>
              <a:ea typeface="Quattrocento Bold"/>
              <a:cs typeface="Quattrocento Bold"/>
              <a:sym typeface="Quattrocento Bold"/>
            </a:endParaRPr>
          </a:p>
        </p:txBody>
      </p:sp>
      <p:sp>
        <p:nvSpPr>
          <p:cNvPr id="14" name="TextBox 14"/>
          <p:cNvSpPr txBox="1"/>
          <p:nvPr/>
        </p:nvSpPr>
        <p:spPr>
          <a:xfrm>
            <a:off x="2056196" y="5505065"/>
            <a:ext cx="2809009" cy="405765"/>
          </a:xfrm>
          <a:prstGeom prst="rect">
            <a:avLst/>
          </a:prstGeom>
        </p:spPr>
        <p:txBody>
          <a:bodyPr lIns="0" tIns="0" rIns="0" bIns="0" rtlCol="0" anchor="t">
            <a:spAutoFit/>
          </a:bodyPr>
          <a:lstStyle/>
          <a:p>
            <a:pPr algn="ctr">
              <a:lnSpc>
                <a:spcPts val="3359"/>
              </a:lnSpc>
              <a:spcBef>
                <a:spcPct val="0"/>
              </a:spcBef>
            </a:pPr>
            <a:r>
              <a:rPr lang="en-US" sz="2400" b="1">
                <a:solidFill>
                  <a:srgbClr val="000000"/>
                </a:solidFill>
                <a:latin typeface="Quattrocento Bold"/>
                <a:ea typeface="Quattrocento Bold"/>
                <a:cs typeface="Quattrocento Bold"/>
                <a:sym typeface="Quattrocento Bold"/>
              </a:rPr>
              <a:t>Python</a:t>
            </a:r>
          </a:p>
        </p:txBody>
      </p:sp>
      <p:sp>
        <p:nvSpPr>
          <p:cNvPr id="15" name="TextBox 15"/>
          <p:cNvSpPr txBox="1"/>
          <p:nvPr/>
        </p:nvSpPr>
        <p:spPr>
          <a:xfrm>
            <a:off x="7862992" y="5505065"/>
            <a:ext cx="2809009" cy="405765"/>
          </a:xfrm>
          <a:prstGeom prst="rect">
            <a:avLst/>
          </a:prstGeom>
        </p:spPr>
        <p:txBody>
          <a:bodyPr lIns="0" tIns="0" rIns="0" bIns="0" rtlCol="0" anchor="t">
            <a:spAutoFit/>
          </a:bodyPr>
          <a:lstStyle/>
          <a:p>
            <a:pPr algn="ctr">
              <a:lnSpc>
                <a:spcPts val="3359"/>
              </a:lnSpc>
              <a:spcBef>
                <a:spcPct val="0"/>
              </a:spcBef>
            </a:pPr>
            <a:r>
              <a:rPr lang="en-US" sz="2400" b="1">
                <a:solidFill>
                  <a:srgbClr val="000000"/>
                </a:solidFill>
                <a:latin typeface="Quattrocento Bold"/>
                <a:ea typeface="Quattrocento Bold"/>
                <a:cs typeface="Quattrocento Bold"/>
                <a:sym typeface="Quattrocento Bold"/>
              </a:rPr>
              <a:t>Flask Server</a:t>
            </a:r>
          </a:p>
        </p:txBody>
      </p:sp>
      <p:sp>
        <p:nvSpPr>
          <p:cNvPr id="16" name="TextBox 16"/>
          <p:cNvSpPr txBox="1"/>
          <p:nvPr/>
        </p:nvSpPr>
        <p:spPr>
          <a:xfrm>
            <a:off x="13552890" y="5505065"/>
            <a:ext cx="2809009" cy="405765"/>
          </a:xfrm>
          <a:prstGeom prst="rect">
            <a:avLst/>
          </a:prstGeom>
        </p:spPr>
        <p:txBody>
          <a:bodyPr lIns="0" tIns="0" rIns="0" bIns="0" rtlCol="0" anchor="t">
            <a:spAutoFit/>
          </a:bodyPr>
          <a:lstStyle/>
          <a:p>
            <a:pPr algn="ctr">
              <a:lnSpc>
                <a:spcPts val="3359"/>
              </a:lnSpc>
              <a:spcBef>
                <a:spcPct val="0"/>
              </a:spcBef>
            </a:pPr>
            <a:r>
              <a:rPr lang="en-US" sz="2400" b="1">
                <a:solidFill>
                  <a:srgbClr val="000000"/>
                </a:solidFill>
                <a:latin typeface="Quattrocento Bold"/>
                <a:ea typeface="Quattrocento Bold"/>
                <a:cs typeface="Quattrocento Bold"/>
                <a:sym typeface="Quattrocento Bold"/>
              </a:rPr>
              <a:t>React JS</a:t>
            </a:r>
          </a:p>
        </p:txBody>
      </p:sp>
      <p:sp>
        <p:nvSpPr>
          <p:cNvPr id="17" name="Freeform 17"/>
          <p:cNvSpPr/>
          <p:nvPr/>
        </p:nvSpPr>
        <p:spPr>
          <a:xfrm>
            <a:off x="13759630" y="2703355"/>
            <a:ext cx="2265446" cy="2084062"/>
          </a:xfrm>
          <a:custGeom>
            <a:avLst/>
            <a:gdLst/>
            <a:ahLst/>
            <a:cxnLst/>
            <a:rect l="l" t="t" r="r" b="b"/>
            <a:pathLst>
              <a:path w="2265446" h="2084062">
                <a:moveTo>
                  <a:pt x="0" y="0"/>
                </a:moveTo>
                <a:lnTo>
                  <a:pt x="2265446" y="0"/>
                </a:lnTo>
                <a:lnTo>
                  <a:pt x="2265446" y="2084063"/>
                </a:lnTo>
                <a:lnTo>
                  <a:pt x="0" y="2084063"/>
                </a:lnTo>
                <a:lnTo>
                  <a:pt x="0" y="0"/>
                </a:lnTo>
                <a:close/>
              </a:path>
            </a:pathLst>
          </a:custGeom>
          <a:blipFill>
            <a:blip r:embed="rId5"/>
            <a:stretch>
              <a:fillRect/>
            </a:stretch>
          </a:blipFill>
        </p:spPr>
      </p:sp>
      <p:sp>
        <p:nvSpPr>
          <p:cNvPr id="18" name="Freeform 18"/>
          <p:cNvSpPr/>
          <p:nvPr/>
        </p:nvSpPr>
        <p:spPr>
          <a:xfrm>
            <a:off x="8326358" y="2715801"/>
            <a:ext cx="1886683" cy="2020710"/>
          </a:xfrm>
          <a:custGeom>
            <a:avLst/>
            <a:gdLst/>
            <a:ahLst/>
            <a:cxnLst/>
            <a:rect l="l" t="t" r="r" b="b"/>
            <a:pathLst>
              <a:path w="1886683" h="2020710">
                <a:moveTo>
                  <a:pt x="0" y="0"/>
                </a:moveTo>
                <a:lnTo>
                  <a:pt x="1886683" y="0"/>
                </a:lnTo>
                <a:lnTo>
                  <a:pt x="1886683" y="2020710"/>
                </a:lnTo>
                <a:lnTo>
                  <a:pt x="0" y="2020710"/>
                </a:lnTo>
                <a:lnTo>
                  <a:pt x="0" y="0"/>
                </a:lnTo>
                <a:close/>
              </a:path>
            </a:pathLst>
          </a:custGeom>
          <a:blipFill>
            <a:blip r:embed="rId6"/>
            <a:stretch>
              <a:fillRect/>
            </a:stretch>
          </a:blipFill>
        </p:spPr>
      </p:sp>
      <p:sp>
        <p:nvSpPr>
          <p:cNvPr id="19" name="Freeform 19"/>
          <p:cNvSpPr/>
          <p:nvPr/>
        </p:nvSpPr>
        <p:spPr>
          <a:xfrm>
            <a:off x="2442805" y="2750381"/>
            <a:ext cx="2035790" cy="1951550"/>
          </a:xfrm>
          <a:custGeom>
            <a:avLst/>
            <a:gdLst/>
            <a:ahLst/>
            <a:cxnLst/>
            <a:rect l="l" t="t" r="r" b="b"/>
            <a:pathLst>
              <a:path w="2035790" h="1951550">
                <a:moveTo>
                  <a:pt x="0" y="0"/>
                </a:moveTo>
                <a:lnTo>
                  <a:pt x="2035790" y="0"/>
                </a:lnTo>
                <a:lnTo>
                  <a:pt x="2035790" y="1951550"/>
                </a:lnTo>
                <a:lnTo>
                  <a:pt x="0" y="1951550"/>
                </a:lnTo>
                <a:lnTo>
                  <a:pt x="0" y="0"/>
                </a:lnTo>
                <a:close/>
              </a:path>
            </a:pathLst>
          </a:custGeom>
          <a:blipFill>
            <a:blip r:embed="rId7"/>
            <a:stretch>
              <a:fillRect/>
            </a:stretch>
          </a:blipFill>
        </p:spPr>
      </p:sp>
      <p:sp>
        <p:nvSpPr>
          <p:cNvPr id="20" name="TextBox 20"/>
          <p:cNvSpPr txBox="1"/>
          <p:nvPr/>
        </p:nvSpPr>
        <p:spPr>
          <a:xfrm>
            <a:off x="1028700" y="1117461"/>
            <a:ext cx="16230622" cy="953135"/>
          </a:xfrm>
          <a:prstGeom prst="rect">
            <a:avLst/>
          </a:prstGeom>
        </p:spPr>
        <p:txBody>
          <a:bodyPr lIns="0" tIns="0" rIns="0" bIns="0" rtlCol="0" anchor="t">
            <a:spAutoFit/>
          </a:bodyPr>
          <a:lstStyle/>
          <a:p>
            <a:pPr algn="ctr">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Tech Stack</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Freeform 4"/>
          <p:cNvSpPr/>
          <p:nvPr/>
        </p:nvSpPr>
        <p:spPr>
          <a:xfrm>
            <a:off x="9599480" y="2624987"/>
            <a:ext cx="7659820" cy="5827635"/>
          </a:xfrm>
          <a:custGeom>
            <a:avLst/>
            <a:gdLst/>
            <a:ahLst/>
            <a:cxnLst/>
            <a:rect l="l" t="t" r="r" b="b"/>
            <a:pathLst>
              <a:path w="7659820" h="5827635">
                <a:moveTo>
                  <a:pt x="0" y="0"/>
                </a:moveTo>
                <a:lnTo>
                  <a:pt x="7659820" y="0"/>
                </a:lnTo>
                <a:lnTo>
                  <a:pt x="7659820" y="5827635"/>
                </a:lnTo>
                <a:lnTo>
                  <a:pt x="0" y="5827635"/>
                </a:lnTo>
                <a:lnTo>
                  <a:pt x="0" y="0"/>
                </a:lnTo>
                <a:close/>
              </a:path>
            </a:pathLst>
          </a:custGeom>
          <a:blipFill>
            <a:blip r:embed="rId3"/>
            <a:stretch>
              <a:fillRect l="-8032" r="-5946"/>
            </a:stretch>
          </a:blipFill>
        </p:spPr>
      </p:sp>
      <p:sp>
        <p:nvSpPr>
          <p:cNvPr id="5" name="TextBox 5"/>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6" name="TextBox 6"/>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7" name="TextBox 7"/>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8" name="TextBox 8"/>
          <p:cNvSpPr txBox="1"/>
          <p:nvPr/>
        </p:nvSpPr>
        <p:spPr>
          <a:xfrm>
            <a:off x="11997892" y="9201150"/>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04</a:t>
            </a:r>
          </a:p>
        </p:txBody>
      </p:sp>
      <p:sp>
        <p:nvSpPr>
          <p:cNvPr id="9" name="TextBox 9"/>
          <p:cNvSpPr txBox="1"/>
          <p:nvPr/>
        </p:nvSpPr>
        <p:spPr>
          <a:xfrm>
            <a:off x="1028700" y="1117461"/>
            <a:ext cx="16230622" cy="953135"/>
          </a:xfrm>
          <a:prstGeom prst="rect">
            <a:avLst/>
          </a:prstGeom>
        </p:spPr>
        <p:txBody>
          <a:bodyPr lIns="0" tIns="0" rIns="0" bIns="0" rtlCol="0" anchor="t">
            <a:spAutoFit/>
          </a:bodyPr>
          <a:lstStyle/>
          <a:p>
            <a:pPr algn="ctr">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Dataset</a:t>
            </a:r>
          </a:p>
        </p:txBody>
      </p:sp>
      <p:sp>
        <p:nvSpPr>
          <p:cNvPr id="10" name="TextBox 10"/>
          <p:cNvSpPr txBox="1"/>
          <p:nvPr/>
        </p:nvSpPr>
        <p:spPr>
          <a:xfrm>
            <a:off x="1028700" y="2503170"/>
            <a:ext cx="8025116" cy="7632661"/>
          </a:xfrm>
          <a:prstGeom prst="rect">
            <a:avLst/>
          </a:prstGeom>
        </p:spPr>
        <p:txBody>
          <a:bodyPr lIns="0" tIns="0" rIns="0" bIns="0" rtlCol="0" anchor="t">
            <a:spAutoFit/>
          </a:bodyPr>
          <a:lstStyle/>
          <a:p>
            <a:pPr algn="just">
              <a:lnSpc>
                <a:spcPts val="3336"/>
              </a:lnSpc>
            </a:pPr>
            <a:r>
              <a:rPr lang="en-US" sz="2301" b="1">
                <a:solidFill>
                  <a:srgbClr val="000000"/>
                </a:solidFill>
                <a:latin typeface="Quattrocento Bold"/>
                <a:ea typeface="Quattrocento Bold"/>
                <a:cs typeface="Quattrocento Bold"/>
                <a:sym typeface="Quattrocento Bold"/>
              </a:rPr>
              <a:t>The dataset used for this project consists of the following columns:</a:t>
            </a:r>
          </a:p>
          <a:p>
            <a:pPr marL="496838" lvl="1" indent="-248419" algn="just">
              <a:lnSpc>
                <a:spcPts val="3336"/>
              </a:lnSpc>
              <a:buAutoNum type="arabicPeriod"/>
            </a:pPr>
            <a:r>
              <a:rPr lang="en-US" sz="2301" b="1">
                <a:solidFill>
                  <a:srgbClr val="000000"/>
                </a:solidFill>
                <a:latin typeface="Quattrocento Bold"/>
                <a:ea typeface="Quattrocento Bold"/>
                <a:cs typeface="Quattrocento Bold"/>
                <a:sym typeface="Quattrocento Bold"/>
              </a:rPr>
              <a:t>Link: The URL of the news article, allowing users to access the full content directly.</a:t>
            </a:r>
          </a:p>
          <a:p>
            <a:pPr marL="517522" lvl="1" indent="-258761" algn="just">
              <a:lnSpc>
                <a:spcPts val="3475"/>
              </a:lnSpc>
              <a:buAutoNum type="arabicPeriod"/>
            </a:pPr>
            <a:r>
              <a:rPr lang="en-US" sz="2397" b="1">
                <a:solidFill>
                  <a:srgbClr val="000000"/>
                </a:solidFill>
                <a:latin typeface="Quattrocento Bold"/>
                <a:ea typeface="Quattrocento Bold"/>
                <a:cs typeface="Quattrocento Bold"/>
                <a:sym typeface="Quattrocento Bold"/>
              </a:rPr>
              <a:t>Headline: The title of the news article, providing a brief indication of the content and its main topic.</a:t>
            </a:r>
          </a:p>
          <a:p>
            <a:pPr marL="518427" lvl="1" indent="-259214" algn="just">
              <a:lnSpc>
                <a:spcPts val="3481"/>
              </a:lnSpc>
              <a:buAutoNum type="arabicPeriod"/>
            </a:pPr>
            <a:r>
              <a:rPr lang="en-US" sz="2401" b="1">
                <a:solidFill>
                  <a:srgbClr val="000000"/>
                </a:solidFill>
                <a:latin typeface="Quattrocento Bold"/>
                <a:ea typeface="Quattrocento Bold"/>
                <a:cs typeface="Quattrocento Bold"/>
                <a:sym typeface="Quattrocento Bold"/>
              </a:rPr>
              <a:t>Category: The classification of the news article, such as Business, Politics, Sports, etc., helping users filter news based on their interests.</a:t>
            </a:r>
          </a:p>
          <a:p>
            <a:pPr marL="496838" lvl="1" indent="-248419" algn="just">
              <a:lnSpc>
                <a:spcPts val="3336"/>
              </a:lnSpc>
              <a:buAutoNum type="arabicPeriod"/>
            </a:pPr>
            <a:r>
              <a:rPr lang="en-US" sz="2301" b="1">
                <a:solidFill>
                  <a:srgbClr val="000000"/>
                </a:solidFill>
                <a:latin typeface="Quattrocento Bold"/>
                <a:ea typeface="Quattrocento Bold"/>
                <a:cs typeface="Quattrocento Bold"/>
                <a:sym typeface="Quattrocento Bold"/>
              </a:rPr>
              <a:t>Short Description: A brief summary of the news article, offering key information and context without requiring users to read the entire piece.</a:t>
            </a:r>
          </a:p>
          <a:p>
            <a:pPr marL="496838" lvl="1" indent="-248419" algn="just">
              <a:lnSpc>
                <a:spcPts val="3336"/>
              </a:lnSpc>
              <a:buAutoNum type="arabicPeriod"/>
            </a:pPr>
            <a:r>
              <a:rPr lang="en-US" sz="2301" b="1">
                <a:solidFill>
                  <a:srgbClr val="000000"/>
                </a:solidFill>
                <a:latin typeface="Quattrocento Bold"/>
                <a:ea typeface="Quattrocento Bold"/>
                <a:cs typeface="Quattrocento Bold"/>
                <a:sym typeface="Quattrocento Bold"/>
              </a:rPr>
              <a:t>Authors: The names of the authors who contributed to the news article, adding credibility and allowing users to explore other works by the same authors.</a:t>
            </a:r>
          </a:p>
          <a:p>
            <a:pPr marL="496838" lvl="1" indent="-248419" algn="just">
              <a:lnSpc>
                <a:spcPts val="3336"/>
              </a:lnSpc>
              <a:buAutoNum type="arabicPeriod"/>
            </a:pPr>
            <a:r>
              <a:rPr lang="en-US" sz="2301" b="1">
                <a:solidFill>
                  <a:srgbClr val="000000"/>
                </a:solidFill>
                <a:latin typeface="Quattrocento Bold"/>
                <a:ea typeface="Quattrocento Bold"/>
                <a:cs typeface="Quattrocento Bold"/>
                <a:sym typeface="Quattrocento Bold"/>
              </a:rPr>
              <a:t>Date: The publication date of the news article, enabling users to find the most recent updates or historical news articles.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Freeform 4"/>
          <p:cNvSpPr/>
          <p:nvPr/>
        </p:nvSpPr>
        <p:spPr>
          <a:xfrm>
            <a:off x="1028678" y="2299195"/>
            <a:ext cx="7140872" cy="6959105"/>
          </a:xfrm>
          <a:custGeom>
            <a:avLst/>
            <a:gdLst/>
            <a:ahLst/>
            <a:cxnLst/>
            <a:rect l="l" t="t" r="r" b="b"/>
            <a:pathLst>
              <a:path w="7140872" h="6959105">
                <a:moveTo>
                  <a:pt x="0" y="0"/>
                </a:moveTo>
                <a:lnTo>
                  <a:pt x="7140872" y="0"/>
                </a:lnTo>
                <a:lnTo>
                  <a:pt x="7140872" y="6959105"/>
                </a:lnTo>
                <a:lnTo>
                  <a:pt x="0" y="6959105"/>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5" name="TextBox 5"/>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6" name="TextBox 6"/>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7" name="TextBox 7"/>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8" name="TextBox 8"/>
          <p:cNvSpPr txBox="1"/>
          <p:nvPr/>
        </p:nvSpPr>
        <p:spPr>
          <a:xfrm>
            <a:off x="11997892" y="9201150"/>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05</a:t>
            </a:r>
          </a:p>
        </p:txBody>
      </p:sp>
      <p:sp>
        <p:nvSpPr>
          <p:cNvPr id="9" name="TextBox 9"/>
          <p:cNvSpPr txBox="1"/>
          <p:nvPr/>
        </p:nvSpPr>
        <p:spPr>
          <a:xfrm>
            <a:off x="1028700" y="1117461"/>
            <a:ext cx="8115300" cy="953135"/>
          </a:xfrm>
          <a:prstGeom prst="rect">
            <a:avLst/>
          </a:prstGeom>
        </p:spPr>
        <p:txBody>
          <a:bodyPr lIns="0" tIns="0" rIns="0" bIns="0" rtlCol="0" anchor="t">
            <a:spAutoFit/>
          </a:bodyPr>
          <a:lstStyle/>
          <a:p>
            <a:pPr algn="just">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Methodology</a:t>
            </a:r>
          </a:p>
        </p:txBody>
      </p:sp>
      <p:sp>
        <p:nvSpPr>
          <p:cNvPr id="10" name="TextBox 10"/>
          <p:cNvSpPr txBox="1"/>
          <p:nvPr/>
        </p:nvSpPr>
        <p:spPr>
          <a:xfrm>
            <a:off x="8434767" y="1421486"/>
            <a:ext cx="8824533" cy="7574151"/>
          </a:xfrm>
          <a:prstGeom prst="rect">
            <a:avLst/>
          </a:prstGeom>
        </p:spPr>
        <p:txBody>
          <a:bodyPr lIns="0" tIns="0" rIns="0" bIns="0" rtlCol="0" anchor="t">
            <a:spAutoFit/>
          </a:bodyPr>
          <a:lstStyle/>
          <a:p>
            <a:pPr marL="588618" lvl="1" indent="-294309" algn="just">
              <a:lnSpc>
                <a:spcPts val="4307"/>
              </a:lnSpc>
              <a:buAutoNum type="arabicPeriod"/>
            </a:pPr>
            <a:r>
              <a:rPr lang="en-US" sz="2726" b="1">
                <a:solidFill>
                  <a:srgbClr val="000000"/>
                </a:solidFill>
                <a:latin typeface="Quattrocento Bold"/>
                <a:ea typeface="Quattrocento Bold"/>
                <a:cs typeface="Quattrocento Bold"/>
                <a:sym typeface="Quattrocento Bold"/>
              </a:rPr>
              <a:t>Dataset Preparation: A labeled dataset is prepared for training the classification model.</a:t>
            </a:r>
          </a:p>
          <a:p>
            <a:pPr marL="588618" lvl="1" indent="-294309" algn="just">
              <a:lnSpc>
                <a:spcPts val="4307"/>
              </a:lnSpc>
              <a:buAutoNum type="arabicPeriod"/>
            </a:pPr>
            <a:r>
              <a:rPr lang="en-US" sz="2726" b="1">
                <a:solidFill>
                  <a:srgbClr val="000000"/>
                </a:solidFill>
                <a:latin typeface="Quattrocento Bold"/>
                <a:ea typeface="Quattrocento Bold"/>
                <a:cs typeface="Quattrocento Bold"/>
                <a:sym typeface="Quattrocento Bold"/>
              </a:rPr>
              <a:t>Model Training: The models are trained on the prepared dataset, and the trained models are saved using Pickle.</a:t>
            </a:r>
          </a:p>
          <a:p>
            <a:pPr marL="588618" lvl="1" indent="-294309" algn="just">
              <a:lnSpc>
                <a:spcPts val="4307"/>
              </a:lnSpc>
              <a:buAutoNum type="arabicPeriod"/>
            </a:pPr>
            <a:r>
              <a:rPr lang="en-US" sz="2726" b="1">
                <a:solidFill>
                  <a:srgbClr val="000000"/>
                </a:solidFill>
                <a:latin typeface="Quattrocento Bold"/>
                <a:ea typeface="Quattrocento Bold"/>
                <a:cs typeface="Quattrocento Bold"/>
                <a:sym typeface="Quattrocento Bold"/>
              </a:rPr>
              <a:t>News Fetching: News articles are fetched using the NewsEverything API.</a:t>
            </a:r>
          </a:p>
          <a:p>
            <a:pPr marL="588618" lvl="1" indent="-294309" algn="just">
              <a:lnSpc>
                <a:spcPts val="4307"/>
              </a:lnSpc>
              <a:buAutoNum type="arabicPeriod"/>
            </a:pPr>
            <a:r>
              <a:rPr lang="en-US" sz="2726" b="1">
                <a:solidFill>
                  <a:srgbClr val="000000"/>
                </a:solidFill>
                <a:latin typeface="Quattrocento Bold"/>
                <a:ea typeface="Quattrocento Bold"/>
                <a:cs typeface="Quattrocento Bold"/>
                <a:sym typeface="Quattrocento Bold"/>
              </a:rPr>
              <a:t>Category Prediction: The fetched news articles are classified into categories using the trained model.</a:t>
            </a:r>
          </a:p>
          <a:p>
            <a:pPr marL="588618" lvl="1" indent="-294309" algn="just">
              <a:lnSpc>
                <a:spcPts val="4307"/>
              </a:lnSpc>
              <a:buAutoNum type="arabicPeriod"/>
            </a:pPr>
            <a:r>
              <a:rPr lang="en-US" sz="2726" b="1">
                <a:solidFill>
                  <a:srgbClr val="000000"/>
                </a:solidFill>
                <a:latin typeface="Quattrocento Bold"/>
                <a:ea typeface="Quattrocento Bold"/>
                <a:cs typeface="Quattrocento Bold"/>
                <a:sym typeface="Quattrocento Bold"/>
              </a:rPr>
              <a:t>News Summarization: An additional module is implemented to summarize the classified news articles.</a:t>
            </a:r>
          </a:p>
          <a:p>
            <a:pPr marL="588618" lvl="1" indent="-294309" algn="just">
              <a:lnSpc>
                <a:spcPts val="4307"/>
              </a:lnSpc>
              <a:buAutoNum type="arabicPeriod"/>
            </a:pPr>
            <a:r>
              <a:rPr lang="en-US" sz="2726" b="1">
                <a:solidFill>
                  <a:srgbClr val="000000"/>
                </a:solidFill>
                <a:latin typeface="Quattrocento Bold"/>
                <a:ea typeface="Quattrocento Bold"/>
                <a:cs typeface="Quattrocento Bold"/>
                <a:sym typeface="Quattrocento Bold"/>
              </a:rPr>
              <a:t>Translation: The summarized news articles can be translated into the user's preferred language.</a:t>
            </a:r>
          </a:p>
        </p:txBody>
      </p:sp>
      <p:sp>
        <p:nvSpPr>
          <p:cNvPr id="11" name="TextBox 11"/>
          <p:cNvSpPr txBox="1"/>
          <p:nvPr/>
        </p:nvSpPr>
        <p:spPr>
          <a:xfrm>
            <a:off x="2661917" y="2464048"/>
            <a:ext cx="4008995" cy="405765"/>
          </a:xfrm>
          <a:prstGeom prst="rect">
            <a:avLst/>
          </a:prstGeom>
        </p:spPr>
        <p:txBody>
          <a:bodyPr lIns="0" tIns="0" rIns="0" bIns="0" rtlCol="0" anchor="t">
            <a:spAutoFit/>
          </a:bodyPr>
          <a:lstStyle/>
          <a:p>
            <a:pPr algn="ctr">
              <a:lnSpc>
                <a:spcPts val="3359"/>
              </a:lnSpc>
              <a:spcBef>
                <a:spcPct val="0"/>
              </a:spcBef>
            </a:pPr>
            <a:r>
              <a:rPr lang="en-US" sz="2400" b="1">
                <a:solidFill>
                  <a:srgbClr val="000000"/>
                </a:solidFill>
                <a:latin typeface="Quattrocento Bold"/>
                <a:ea typeface="Quattrocento Bold"/>
                <a:cs typeface="Quattrocento Bold"/>
                <a:sym typeface="Quattrocento Bold"/>
              </a:rPr>
              <a:t>Step 1</a:t>
            </a:r>
          </a:p>
        </p:txBody>
      </p:sp>
      <p:sp>
        <p:nvSpPr>
          <p:cNvPr id="12" name="TextBox 12"/>
          <p:cNvSpPr txBox="1"/>
          <p:nvPr/>
        </p:nvSpPr>
        <p:spPr>
          <a:xfrm>
            <a:off x="2661917" y="4008050"/>
            <a:ext cx="4008995" cy="405765"/>
          </a:xfrm>
          <a:prstGeom prst="rect">
            <a:avLst/>
          </a:prstGeom>
        </p:spPr>
        <p:txBody>
          <a:bodyPr lIns="0" tIns="0" rIns="0" bIns="0" rtlCol="0" anchor="t">
            <a:spAutoFit/>
          </a:bodyPr>
          <a:lstStyle/>
          <a:p>
            <a:pPr algn="ctr">
              <a:lnSpc>
                <a:spcPts val="3359"/>
              </a:lnSpc>
              <a:spcBef>
                <a:spcPct val="0"/>
              </a:spcBef>
            </a:pPr>
            <a:r>
              <a:rPr lang="en-US" sz="2400" b="1">
                <a:solidFill>
                  <a:srgbClr val="000000"/>
                </a:solidFill>
                <a:latin typeface="Quattrocento Bold"/>
                <a:ea typeface="Quattrocento Bold"/>
                <a:cs typeface="Quattrocento Bold"/>
                <a:sym typeface="Quattrocento Bold"/>
              </a:rPr>
              <a:t>Step 2</a:t>
            </a:r>
          </a:p>
        </p:txBody>
      </p:sp>
      <p:sp>
        <p:nvSpPr>
          <p:cNvPr id="13" name="TextBox 13"/>
          <p:cNvSpPr txBox="1"/>
          <p:nvPr/>
        </p:nvSpPr>
        <p:spPr>
          <a:xfrm>
            <a:off x="2661917" y="5552053"/>
            <a:ext cx="4008995" cy="405765"/>
          </a:xfrm>
          <a:prstGeom prst="rect">
            <a:avLst/>
          </a:prstGeom>
        </p:spPr>
        <p:txBody>
          <a:bodyPr lIns="0" tIns="0" rIns="0" bIns="0" rtlCol="0" anchor="t">
            <a:spAutoFit/>
          </a:bodyPr>
          <a:lstStyle/>
          <a:p>
            <a:pPr algn="ctr">
              <a:lnSpc>
                <a:spcPts val="3359"/>
              </a:lnSpc>
              <a:spcBef>
                <a:spcPct val="0"/>
              </a:spcBef>
            </a:pPr>
            <a:r>
              <a:rPr lang="en-US" sz="2400" b="1">
                <a:solidFill>
                  <a:srgbClr val="000000"/>
                </a:solidFill>
                <a:latin typeface="Quattrocento Bold"/>
                <a:ea typeface="Quattrocento Bold"/>
                <a:cs typeface="Quattrocento Bold"/>
                <a:sym typeface="Quattrocento Bold"/>
              </a:rPr>
              <a:t>Step 3</a:t>
            </a:r>
          </a:p>
        </p:txBody>
      </p:sp>
      <p:sp>
        <p:nvSpPr>
          <p:cNvPr id="14" name="TextBox 14"/>
          <p:cNvSpPr txBox="1"/>
          <p:nvPr/>
        </p:nvSpPr>
        <p:spPr>
          <a:xfrm>
            <a:off x="2661917" y="7138918"/>
            <a:ext cx="4008995" cy="405765"/>
          </a:xfrm>
          <a:prstGeom prst="rect">
            <a:avLst/>
          </a:prstGeom>
        </p:spPr>
        <p:txBody>
          <a:bodyPr lIns="0" tIns="0" rIns="0" bIns="0" rtlCol="0" anchor="t">
            <a:spAutoFit/>
          </a:bodyPr>
          <a:lstStyle/>
          <a:p>
            <a:pPr algn="ctr">
              <a:lnSpc>
                <a:spcPts val="3359"/>
              </a:lnSpc>
              <a:spcBef>
                <a:spcPct val="0"/>
              </a:spcBef>
            </a:pPr>
            <a:r>
              <a:rPr lang="en-US" sz="2400" b="1">
                <a:solidFill>
                  <a:srgbClr val="000000"/>
                </a:solidFill>
                <a:latin typeface="Quattrocento Bold"/>
                <a:ea typeface="Quattrocento Bold"/>
                <a:cs typeface="Quattrocento Bold"/>
                <a:sym typeface="Quattrocento Bold"/>
              </a:rPr>
              <a:t>Step 4</a:t>
            </a:r>
          </a:p>
        </p:txBody>
      </p:sp>
      <p:sp>
        <p:nvSpPr>
          <p:cNvPr id="15" name="TextBox 15"/>
          <p:cNvSpPr txBox="1"/>
          <p:nvPr/>
        </p:nvSpPr>
        <p:spPr>
          <a:xfrm>
            <a:off x="2661917" y="8640445"/>
            <a:ext cx="4008995" cy="405765"/>
          </a:xfrm>
          <a:prstGeom prst="rect">
            <a:avLst/>
          </a:prstGeom>
        </p:spPr>
        <p:txBody>
          <a:bodyPr lIns="0" tIns="0" rIns="0" bIns="0" rtlCol="0" anchor="t">
            <a:spAutoFit/>
          </a:bodyPr>
          <a:lstStyle/>
          <a:p>
            <a:pPr algn="ctr">
              <a:lnSpc>
                <a:spcPts val="3359"/>
              </a:lnSpc>
              <a:spcBef>
                <a:spcPct val="0"/>
              </a:spcBef>
            </a:pPr>
            <a:r>
              <a:rPr lang="en-US" sz="2400" b="1">
                <a:solidFill>
                  <a:srgbClr val="000000"/>
                </a:solidFill>
                <a:latin typeface="Quattrocento Bold"/>
                <a:ea typeface="Quattrocento Bold"/>
                <a:cs typeface="Quattrocento Bold"/>
                <a:sym typeface="Quattrocento Bold"/>
              </a:rPr>
              <a:t>Step 5</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Freeform 4"/>
          <p:cNvSpPr/>
          <p:nvPr/>
        </p:nvSpPr>
        <p:spPr>
          <a:xfrm>
            <a:off x="9354889" y="2679246"/>
            <a:ext cx="7904411" cy="5910491"/>
          </a:xfrm>
          <a:custGeom>
            <a:avLst/>
            <a:gdLst/>
            <a:ahLst/>
            <a:cxnLst/>
            <a:rect l="l" t="t" r="r" b="b"/>
            <a:pathLst>
              <a:path w="7904411" h="5910491">
                <a:moveTo>
                  <a:pt x="0" y="0"/>
                </a:moveTo>
                <a:lnTo>
                  <a:pt x="7904411" y="0"/>
                </a:lnTo>
                <a:lnTo>
                  <a:pt x="7904411" y="5910491"/>
                </a:lnTo>
                <a:lnTo>
                  <a:pt x="0" y="5910491"/>
                </a:lnTo>
                <a:lnTo>
                  <a:pt x="0" y="0"/>
                </a:lnTo>
                <a:close/>
              </a:path>
            </a:pathLst>
          </a:custGeom>
          <a:blipFill>
            <a:blip r:embed="rId3"/>
            <a:stretch>
              <a:fillRect l="-39035" b="-1013"/>
            </a:stretch>
          </a:blipFill>
        </p:spPr>
      </p:sp>
      <p:sp>
        <p:nvSpPr>
          <p:cNvPr id="5" name="TextBox 5"/>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6" name="TextBox 6"/>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7" name="TextBox 7"/>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8" name="TextBox 8"/>
          <p:cNvSpPr txBox="1"/>
          <p:nvPr/>
        </p:nvSpPr>
        <p:spPr>
          <a:xfrm>
            <a:off x="11997892" y="9201150"/>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06</a:t>
            </a:r>
          </a:p>
        </p:txBody>
      </p:sp>
      <p:sp>
        <p:nvSpPr>
          <p:cNvPr id="9" name="TextBox 9"/>
          <p:cNvSpPr txBox="1"/>
          <p:nvPr/>
        </p:nvSpPr>
        <p:spPr>
          <a:xfrm>
            <a:off x="1028700" y="1117461"/>
            <a:ext cx="16230622" cy="953135"/>
          </a:xfrm>
          <a:prstGeom prst="rect">
            <a:avLst/>
          </a:prstGeom>
        </p:spPr>
        <p:txBody>
          <a:bodyPr lIns="0" tIns="0" rIns="0" bIns="0" rtlCol="0" anchor="t">
            <a:spAutoFit/>
          </a:bodyPr>
          <a:lstStyle/>
          <a:p>
            <a:pPr algn="ctr">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Models Used </a:t>
            </a:r>
          </a:p>
        </p:txBody>
      </p:sp>
      <p:sp>
        <p:nvSpPr>
          <p:cNvPr id="10" name="TextBox 10"/>
          <p:cNvSpPr txBox="1"/>
          <p:nvPr/>
        </p:nvSpPr>
        <p:spPr>
          <a:xfrm>
            <a:off x="1028700" y="2661377"/>
            <a:ext cx="7608813" cy="7276869"/>
          </a:xfrm>
          <a:prstGeom prst="rect">
            <a:avLst/>
          </a:prstGeom>
        </p:spPr>
        <p:txBody>
          <a:bodyPr lIns="0" tIns="0" rIns="0" bIns="0" rtlCol="0" anchor="t">
            <a:spAutoFit/>
          </a:bodyPr>
          <a:lstStyle/>
          <a:p>
            <a:pPr algn="just">
              <a:lnSpc>
                <a:spcPts val="3391"/>
              </a:lnSpc>
            </a:pPr>
            <a:r>
              <a:rPr lang="en-US" sz="2512" b="1" spc="-115">
                <a:solidFill>
                  <a:srgbClr val="000000"/>
                </a:solidFill>
                <a:latin typeface="Quattrocento Bold"/>
                <a:ea typeface="Quattrocento Bold"/>
                <a:cs typeface="Quattrocento Bold"/>
                <a:sym typeface="Quattrocento Bold"/>
              </a:rPr>
              <a:t>1. Logistic Regression:  A statistical model predicting the probability of a class; used for classifying news articles due to its simplicity and interpretability.</a:t>
            </a:r>
          </a:p>
          <a:p>
            <a:pPr algn="just">
              <a:lnSpc>
                <a:spcPts val="3391"/>
              </a:lnSpc>
            </a:pPr>
            <a:endParaRPr lang="en-US" sz="2512" b="1" spc="-115">
              <a:solidFill>
                <a:srgbClr val="000000"/>
              </a:solidFill>
              <a:latin typeface="Quattrocento Bold"/>
              <a:ea typeface="Quattrocento Bold"/>
              <a:cs typeface="Quattrocento Bold"/>
              <a:sym typeface="Quattrocento Bold"/>
            </a:endParaRPr>
          </a:p>
          <a:p>
            <a:pPr algn="just">
              <a:lnSpc>
                <a:spcPts val="3391"/>
              </a:lnSpc>
            </a:pPr>
            <a:r>
              <a:rPr lang="en-US" sz="2512" b="1" spc="-115">
                <a:solidFill>
                  <a:srgbClr val="000000"/>
                </a:solidFill>
                <a:latin typeface="Quattrocento Bold"/>
                <a:ea typeface="Quattrocento Bold"/>
                <a:cs typeface="Quattrocento Bold"/>
                <a:sym typeface="Quattrocento Bold"/>
              </a:rPr>
              <a:t>2. Multinomial Naive Bayes: A probabilistic classifier assuming feature independence; employed for efficiently categorizing news articles based on word frequencies.</a:t>
            </a:r>
          </a:p>
          <a:p>
            <a:pPr algn="just">
              <a:lnSpc>
                <a:spcPts val="3391"/>
              </a:lnSpc>
            </a:pPr>
            <a:endParaRPr lang="en-US" sz="2512" b="1" spc="-115">
              <a:solidFill>
                <a:srgbClr val="000000"/>
              </a:solidFill>
              <a:latin typeface="Quattrocento Bold"/>
              <a:ea typeface="Quattrocento Bold"/>
              <a:cs typeface="Quattrocento Bold"/>
              <a:sym typeface="Quattrocento Bold"/>
            </a:endParaRPr>
          </a:p>
          <a:p>
            <a:pPr algn="just">
              <a:lnSpc>
                <a:spcPts val="3391"/>
              </a:lnSpc>
            </a:pPr>
            <a:r>
              <a:rPr lang="en-US" sz="2512" b="1" spc="-115">
                <a:solidFill>
                  <a:srgbClr val="000000"/>
                </a:solidFill>
                <a:latin typeface="Quattrocento Bold"/>
                <a:ea typeface="Quattrocento Bold"/>
                <a:cs typeface="Quattrocento Bold"/>
                <a:sym typeface="Quattrocento Bold"/>
              </a:rPr>
              <a:t>3. Support Vector Machines (SVM): A supervised model finding the optimal hyperplane for classification; used to enhance accuracy in classifying high-dimensional news data.</a:t>
            </a:r>
          </a:p>
          <a:p>
            <a:pPr algn="just">
              <a:lnSpc>
                <a:spcPts val="3391"/>
              </a:lnSpc>
            </a:pPr>
            <a:endParaRPr lang="en-US" sz="2512" b="1" spc="-115">
              <a:solidFill>
                <a:srgbClr val="000000"/>
              </a:solidFill>
              <a:latin typeface="Quattrocento Bold"/>
              <a:ea typeface="Quattrocento Bold"/>
              <a:cs typeface="Quattrocento Bold"/>
              <a:sym typeface="Quattrocento Bold"/>
            </a:endParaRPr>
          </a:p>
          <a:p>
            <a:pPr algn="just">
              <a:lnSpc>
                <a:spcPts val="3391"/>
              </a:lnSpc>
            </a:pPr>
            <a:r>
              <a:rPr lang="en-US" sz="2512" b="1" spc="-115">
                <a:solidFill>
                  <a:srgbClr val="000000"/>
                </a:solidFill>
                <a:latin typeface="Quattrocento Bold"/>
                <a:ea typeface="Quattrocento Bold"/>
                <a:cs typeface="Quattrocento Bold"/>
                <a:sym typeface="Quattrocento Bold"/>
              </a:rPr>
              <a:t>4. Random Forest: An ensemble method combining multiple decision trees for classification; integrated to improve robustness and accuracy in news categorization.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5111" b="-15111"/>
            </a:stretch>
          </a:blipFill>
        </p:spPr>
      </p:sp>
      <p:sp>
        <p:nvSpPr>
          <p:cNvPr id="3" name="AutoShape 3"/>
          <p:cNvSpPr/>
          <p:nvPr/>
        </p:nvSpPr>
        <p:spPr>
          <a:xfrm>
            <a:off x="1028700" y="1009650"/>
            <a:ext cx="16230600" cy="19050"/>
          </a:xfrm>
          <a:prstGeom prst="line">
            <a:avLst/>
          </a:prstGeom>
          <a:ln w="38100" cap="flat">
            <a:solidFill>
              <a:srgbClr val="000000"/>
            </a:solidFill>
            <a:prstDash val="solid"/>
            <a:headEnd type="none" w="sm" len="sm"/>
            <a:tailEnd type="none" w="sm" len="sm"/>
          </a:ln>
        </p:spPr>
      </p:sp>
      <p:sp>
        <p:nvSpPr>
          <p:cNvPr id="4" name="TextBox 4"/>
          <p:cNvSpPr txBox="1"/>
          <p:nvPr/>
        </p:nvSpPr>
        <p:spPr>
          <a:xfrm>
            <a:off x="1028700" y="615315"/>
            <a:ext cx="3266434" cy="37528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Quattrocento Bold"/>
                <a:ea typeface="Quattrocento Bold"/>
                <a:cs typeface="Quattrocento Bold"/>
                <a:sym typeface="Quattrocento Bold"/>
              </a:rPr>
              <a:t>News Fusion</a:t>
            </a:r>
          </a:p>
        </p:txBody>
      </p:sp>
      <p:sp>
        <p:nvSpPr>
          <p:cNvPr id="5" name="TextBox 5"/>
          <p:cNvSpPr txBox="1"/>
          <p:nvPr/>
        </p:nvSpPr>
        <p:spPr>
          <a:xfrm>
            <a:off x="7510805" y="653415"/>
            <a:ext cx="3266434" cy="375285"/>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Quattrocento Bold"/>
                <a:ea typeface="Quattrocento Bold"/>
                <a:cs typeface="Quattrocento Bold"/>
                <a:sym typeface="Quattrocento Bold"/>
              </a:rPr>
              <a:t>Volume 101</a:t>
            </a:r>
          </a:p>
        </p:txBody>
      </p:sp>
      <p:sp>
        <p:nvSpPr>
          <p:cNvPr id="6" name="TextBox 6"/>
          <p:cNvSpPr txBox="1"/>
          <p:nvPr/>
        </p:nvSpPr>
        <p:spPr>
          <a:xfrm>
            <a:off x="11997892" y="615315"/>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Friday, October 25,2024</a:t>
            </a:r>
          </a:p>
        </p:txBody>
      </p:sp>
      <p:sp>
        <p:nvSpPr>
          <p:cNvPr id="7" name="TextBox 7"/>
          <p:cNvSpPr txBox="1"/>
          <p:nvPr/>
        </p:nvSpPr>
        <p:spPr>
          <a:xfrm>
            <a:off x="11997892" y="9201150"/>
            <a:ext cx="5261408" cy="375285"/>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Quattrocento Bold"/>
                <a:ea typeface="Quattrocento Bold"/>
                <a:cs typeface="Quattrocento Bold"/>
                <a:sym typeface="Quattrocento Bold"/>
              </a:rPr>
              <a:t>page 07</a:t>
            </a:r>
          </a:p>
        </p:txBody>
      </p:sp>
      <p:sp>
        <p:nvSpPr>
          <p:cNvPr id="8" name="TextBox 8"/>
          <p:cNvSpPr txBox="1"/>
          <p:nvPr/>
        </p:nvSpPr>
        <p:spPr>
          <a:xfrm>
            <a:off x="8234462" y="1115943"/>
            <a:ext cx="9024860" cy="953135"/>
          </a:xfrm>
          <a:prstGeom prst="rect">
            <a:avLst/>
          </a:prstGeom>
        </p:spPr>
        <p:txBody>
          <a:bodyPr lIns="0" tIns="0" rIns="0" bIns="0" rtlCol="0" anchor="t">
            <a:spAutoFit/>
          </a:bodyPr>
          <a:lstStyle/>
          <a:p>
            <a:pPr algn="ctr">
              <a:lnSpc>
                <a:spcPts val="7840"/>
              </a:lnSpc>
              <a:spcBef>
                <a:spcPct val="0"/>
              </a:spcBef>
            </a:pPr>
            <a:r>
              <a:rPr lang="en-US" sz="5600" b="1">
                <a:solidFill>
                  <a:srgbClr val="000000"/>
                </a:solidFill>
                <a:latin typeface="Playfair Display 1 Bold"/>
                <a:ea typeface="Playfair Display 1 Bold"/>
                <a:cs typeface="Playfair Display 1 Bold"/>
                <a:sym typeface="Playfair Display 1 Bold"/>
              </a:rPr>
              <a:t>Analysis</a:t>
            </a:r>
          </a:p>
        </p:txBody>
      </p:sp>
      <p:grpSp>
        <p:nvGrpSpPr>
          <p:cNvPr id="9" name="Group 9"/>
          <p:cNvGrpSpPr/>
          <p:nvPr/>
        </p:nvGrpSpPr>
        <p:grpSpPr>
          <a:xfrm>
            <a:off x="1028700" y="1644898"/>
            <a:ext cx="6956443" cy="3594611"/>
            <a:chOff x="0" y="0"/>
            <a:chExt cx="1832150" cy="946729"/>
          </a:xfrm>
        </p:grpSpPr>
        <p:sp>
          <p:nvSpPr>
            <p:cNvPr id="10" name="Freeform 10"/>
            <p:cNvSpPr/>
            <p:nvPr/>
          </p:nvSpPr>
          <p:spPr>
            <a:xfrm>
              <a:off x="0" y="0"/>
              <a:ext cx="1832150" cy="946729"/>
            </a:xfrm>
            <a:custGeom>
              <a:avLst/>
              <a:gdLst/>
              <a:ahLst/>
              <a:cxnLst/>
              <a:rect l="l" t="t" r="r" b="b"/>
              <a:pathLst>
                <a:path w="1832150" h="946729">
                  <a:moveTo>
                    <a:pt x="0" y="0"/>
                  </a:moveTo>
                  <a:lnTo>
                    <a:pt x="1832150" y="0"/>
                  </a:lnTo>
                  <a:lnTo>
                    <a:pt x="1832150" y="946729"/>
                  </a:lnTo>
                  <a:lnTo>
                    <a:pt x="0" y="946729"/>
                  </a:lnTo>
                  <a:close/>
                </a:path>
              </a:pathLst>
            </a:custGeom>
            <a:solidFill>
              <a:srgbClr val="000000">
                <a:alpha val="0"/>
              </a:srgbClr>
            </a:solidFill>
            <a:ln w="38100" cap="sq">
              <a:solidFill>
                <a:srgbClr val="000000"/>
              </a:solidFill>
              <a:prstDash val="solid"/>
              <a:miter/>
            </a:ln>
          </p:spPr>
        </p:sp>
        <p:sp>
          <p:nvSpPr>
            <p:cNvPr id="11" name="TextBox 11"/>
            <p:cNvSpPr txBox="1"/>
            <p:nvPr/>
          </p:nvSpPr>
          <p:spPr>
            <a:xfrm>
              <a:off x="0" y="-57150"/>
              <a:ext cx="1832150" cy="1003879"/>
            </a:xfrm>
            <a:prstGeom prst="rect">
              <a:avLst/>
            </a:prstGeom>
          </p:spPr>
          <p:txBody>
            <a:bodyPr lIns="50800" tIns="50800" rIns="50800" bIns="50800" rtlCol="0" anchor="ctr"/>
            <a:lstStyle/>
            <a:p>
              <a:pPr algn="ctr">
                <a:lnSpc>
                  <a:spcPts val="2940"/>
                </a:lnSpc>
              </a:pPr>
              <a:endParaRPr/>
            </a:p>
          </p:txBody>
        </p:sp>
      </p:grpSp>
      <p:grpSp>
        <p:nvGrpSpPr>
          <p:cNvPr id="12" name="Group 12"/>
          <p:cNvGrpSpPr/>
          <p:nvPr/>
        </p:nvGrpSpPr>
        <p:grpSpPr>
          <a:xfrm>
            <a:off x="1028700" y="5706865"/>
            <a:ext cx="6956443" cy="3551435"/>
            <a:chOff x="0" y="0"/>
            <a:chExt cx="1832150" cy="935357"/>
          </a:xfrm>
        </p:grpSpPr>
        <p:sp>
          <p:nvSpPr>
            <p:cNvPr id="13" name="Freeform 13"/>
            <p:cNvSpPr/>
            <p:nvPr/>
          </p:nvSpPr>
          <p:spPr>
            <a:xfrm>
              <a:off x="0" y="0"/>
              <a:ext cx="1832150" cy="935357"/>
            </a:xfrm>
            <a:custGeom>
              <a:avLst/>
              <a:gdLst/>
              <a:ahLst/>
              <a:cxnLst/>
              <a:rect l="l" t="t" r="r" b="b"/>
              <a:pathLst>
                <a:path w="1832150" h="935357">
                  <a:moveTo>
                    <a:pt x="0" y="0"/>
                  </a:moveTo>
                  <a:lnTo>
                    <a:pt x="1832150" y="0"/>
                  </a:lnTo>
                  <a:lnTo>
                    <a:pt x="1832150" y="935357"/>
                  </a:lnTo>
                  <a:lnTo>
                    <a:pt x="0" y="935357"/>
                  </a:lnTo>
                  <a:close/>
                </a:path>
              </a:pathLst>
            </a:custGeom>
            <a:solidFill>
              <a:srgbClr val="000000">
                <a:alpha val="0"/>
              </a:srgbClr>
            </a:solidFill>
            <a:ln w="38100" cap="sq">
              <a:solidFill>
                <a:srgbClr val="000000"/>
              </a:solidFill>
              <a:prstDash val="solid"/>
              <a:miter/>
            </a:ln>
          </p:spPr>
        </p:sp>
        <p:sp>
          <p:nvSpPr>
            <p:cNvPr id="14" name="TextBox 14"/>
            <p:cNvSpPr txBox="1"/>
            <p:nvPr/>
          </p:nvSpPr>
          <p:spPr>
            <a:xfrm>
              <a:off x="0" y="-57150"/>
              <a:ext cx="1832150" cy="992507"/>
            </a:xfrm>
            <a:prstGeom prst="rect">
              <a:avLst/>
            </a:prstGeom>
          </p:spPr>
          <p:txBody>
            <a:bodyPr lIns="50800" tIns="50800" rIns="50800" bIns="50800" rtlCol="0" anchor="ctr"/>
            <a:lstStyle/>
            <a:p>
              <a:pPr algn="ctr">
                <a:lnSpc>
                  <a:spcPts val="2940"/>
                </a:lnSpc>
              </a:pPr>
              <a:endParaRPr/>
            </a:p>
          </p:txBody>
        </p:sp>
      </p:grpSp>
      <p:sp>
        <p:nvSpPr>
          <p:cNvPr id="15" name="TextBox 15"/>
          <p:cNvSpPr txBox="1"/>
          <p:nvPr/>
        </p:nvSpPr>
        <p:spPr>
          <a:xfrm>
            <a:off x="1220833" y="2405076"/>
            <a:ext cx="6572177" cy="2506979"/>
          </a:xfrm>
          <a:prstGeom prst="rect">
            <a:avLst/>
          </a:prstGeom>
        </p:spPr>
        <p:txBody>
          <a:bodyPr lIns="0" tIns="0" rIns="0" bIns="0" rtlCol="0" anchor="t">
            <a:spAutoFit/>
          </a:bodyPr>
          <a:lstStyle/>
          <a:p>
            <a:pPr algn="just">
              <a:lnSpc>
                <a:spcPts val="2940"/>
              </a:lnSpc>
            </a:pPr>
            <a:r>
              <a:rPr lang="en-US" sz="2100" b="1">
                <a:solidFill>
                  <a:srgbClr val="000000"/>
                </a:solidFill>
                <a:latin typeface="Quattrocento Bold"/>
                <a:ea typeface="Quattrocento Bold"/>
                <a:cs typeface="Quattrocento Bold"/>
                <a:sym typeface="Quattrocento Bold"/>
              </a:rPr>
              <a:t>Accuracy: 73.11%</a:t>
            </a:r>
          </a:p>
          <a:p>
            <a:pPr algn="just">
              <a:lnSpc>
                <a:spcPts val="2940"/>
              </a:lnSpc>
            </a:pPr>
            <a:r>
              <a:rPr lang="en-US" sz="2100" b="1">
                <a:solidFill>
                  <a:srgbClr val="000000"/>
                </a:solidFill>
                <a:latin typeface="Quattrocento Bold"/>
                <a:ea typeface="Quattrocento Bold"/>
                <a:cs typeface="Quattrocento Bold"/>
                <a:sym typeface="Quattrocento Bold"/>
              </a:rPr>
              <a:t>Key Findings:</a:t>
            </a:r>
          </a:p>
          <a:p>
            <a:pPr marL="453393" lvl="1" indent="-226697" algn="just">
              <a:lnSpc>
                <a:spcPts val="2940"/>
              </a:lnSpc>
              <a:buFont typeface="Arial"/>
              <a:buChar char="•"/>
            </a:pPr>
            <a:r>
              <a:rPr lang="en-US" sz="2100" b="1">
                <a:solidFill>
                  <a:srgbClr val="000000"/>
                </a:solidFill>
                <a:latin typeface="Quattrocento Bold"/>
                <a:ea typeface="Quattrocento Bold"/>
                <a:cs typeface="Quattrocento Bold"/>
                <a:sym typeface="Quattrocento Bold"/>
              </a:rPr>
              <a:t>Demonstrated effective classification with a balanced performance across various categories.</a:t>
            </a:r>
          </a:p>
          <a:p>
            <a:pPr marL="453393" lvl="1" indent="-226697" algn="just">
              <a:lnSpc>
                <a:spcPts val="2940"/>
              </a:lnSpc>
              <a:spcBef>
                <a:spcPct val="0"/>
              </a:spcBef>
              <a:buFont typeface="Arial"/>
              <a:buChar char="•"/>
            </a:pPr>
            <a:r>
              <a:rPr lang="en-US" sz="2100" b="1">
                <a:solidFill>
                  <a:srgbClr val="000000"/>
                </a:solidFill>
                <a:latin typeface="Quattrocento Bold"/>
                <a:ea typeface="Quattrocento Bold"/>
                <a:cs typeface="Quattrocento Bold"/>
                <a:sym typeface="Quattrocento Bold"/>
              </a:rPr>
              <a:t>Ability to generalize well on the dataset, providing reliable predictions.</a:t>
            </a:r>
          </a:p>
          <a:p>
            <a:pPr algn="just">
              <a:lnSpc>
                <a:spcPts val="2100"/>
              </a:lnSpc>
              <a:spcBef>
                <a:spcPct val="0"/>
              </a:spcBef>
            </a:pPr>
            <a:endParaRPr lang="en-US" sz="2100" b="1">
              <a:solidFill>
                <a:srgbClr val="000000"/>
              </a:solidFill>
              <a:latin typeface="Quattrocento Bold"/>
              <a:ea typeface="Quattrocento Bold"/>
              <a:cs typeface="Quattrocento Bold"/>
              <a:sym typeface="Quattrocento Bold"/>
            </a:endParaRPr>
          </a:p>
        </p:txBody>
      </p:sp>
      <p:sp>
        <p:nvSpPr>
          <p:cNvPr id="16" name="TextBox 16"/>
          <p:cNvSpPr txBox="1"/>
          <p:nvPr/>
        </p:nvSpPr>
        <p:spPr>
          <a:xfrm>
            <a:off x="1220833" y="1749665"/>
            <a:ext cx="6572177" cy="405765"/>
          </a:xfrm>
          <a:prstGeom prst="rect">
            <a:avLst/>
          </a:prstGeom>
        </p:spPr>
        <p:txBody>
          <a:bodyPr lIns="0" tIns="0" rIns="0" bIns="0" rtlCol="0" anchor="t">
            <a:spAutoFit/>
          </a:bodyPr>
          <a:lstStyle/>
          <a:p>
            <a:pPr algn="just">
              <a:lnSpc>
                <a:spcPts val="3359"/>
              </a:lnSpc>
              <a:spcBef>
                <a:spcPct val="0"/>
              </a:spcBef>
            </a:pPr>
            <a:r>
              <a:rPr lang="en-US" sz="2400" b="1">
                <a:solidFill>
                  <a:srgbClr val="000000"/>
                </a:solidFill>
                <a:latin typeface="Quattrocento Bold"/>
                <a:ea typeface="Quattrocento Bold"/>
                <a:cs typeface="Quattrocento Bold"/>
                <a:sym typeface="Quattrocento Bold"/>
              </a:rPr>
              <a:t>Analysis 1: Logistic Regression </a:t>
            </a:r>
          </a:p>
        </p:txBody>
      </p:sp>
      <p:sp>
        <p:nvSpPr>
          <p:cNvPr id="17" name="TextBox 17"/>
          <p:cNvSpPr txBox="1"/>
          <p:nvPr/>
        </p:nvSpPr>
        <p:spPr>
          <a:xfrm>
            <a:off x="1220833" y="5849109"/>
            <a:ext cx="6572177" cy="405765"/>
          </a:xfrm>
          <a:prstGeom prst="rect">
            <a:avLst/>
          </a:prstGeom>
        </p:spPr>
        <p:txBody>
          <a:bodyPr lIns="0" tIns="0" rIns="0" bIns="0" rtlCol="0" anchor="t">
            <a:spAutoFit/>
          </a:bodyPr>
          <a:lstStyle/>
          <a:p>
            <a:pPr algn="just">
              <a:lnSpc>
                <a:spcPts val="3359"/>
              </a:lnSpc>
              <a:spcBef>
                <a:spcPct val="0"/>
              </a:spcBef>
            </a:pPr>
            <a:r>
              <a:rPr lang="en-US" sz="2400" b="1">
                <a:solidFill>
                  <a:srgbClr val="000000"/>
                </a:solidFill>
                <a:latin typeface="Quattrocento Bold"/>
                <a:ea typeface="Quattrocento Bold"/>
                <a:cs typeface="Quattrocento Bold"/>
                <a:sym typeface="Quattrocento Bold"/>
              </a:rPr>
              <a:t>Analysis 2: Support Vector Machine (SVM)</a:t>
            </a:r>
          </a:p>
        </p:txBody>
      </p:sp>
      <p:grpSp>
        <p:nvGrpSpPr>
          <p:cNvPr id="18" name="Group 18"/>
          <p:cNvGrpSpPr/>
          <p:nvPr/>
        </p:nvGrpSpPr>
        <p:grpSpPr>
          <a:xfrm>
            <a:off x="8234462" y="2155430"/>
            <a:ext cx="9024838" cy="7102870"/>
            <a:chOff x="0" y="0"/>
            <a:chExt cx="12033117" cy="9470493"/>
          </a:xfrm>
        </p:grpSpPr>
        <p:pic>
          <p:nvPicPr>
            <p:cNvPr id="19" name="Picture 19"/>
            <p:cNvPicPr>
              <a:picLocks noChangeAspect="1"/>
            </p:cNvPicPr>
            <p:nvPr/>
          </p:nvPicPr>
          <p:blipFill>
            <a:blip r:embed="rId3"/>
            <a:srcRect l="7911" r="7911"/>
            <a:stretch>
              <a:fillRect/>
            </a:stretch>
          </p:blipFill>
          <p:spPr>
            <a:xfrm>
              <a:off x="0" y="0"/>
              <a:ext cx="12033117" cy="9470493"/>
            </a:xfrm>
            <a:prstGeom prst="rect">
              <a:avLst/>
            </a:prstGeom>
          </p:spPr>
        </p:pic>
      </p:grpSp>
      <p:sp>
        <p:nvSpPr>
          <p:cNvPr id="20" name="TextBox 20"/>
          <p:cNvSpPr txBox="1"/>
          <p:nvPr/>
        </p:nvSpPr>
        <p:spPr>
          <a:xfrm>
            <a:off x="1220833" y="6502524"/>
            <a:ext cx="6572177" cy="2878454"/>
          </a:xfrm>
          <a:prstGeom prst="rect">
            <a:avLst/>
          </a:prstGeom>
        </p:spPr>
        <p:txBody>
          <a:bodyPr lIns="0" tIns="0" rIns="0" bIns="0" rtlCol="0" anchor="t">
            <a:spAutoFit/>
          </a:bodyPr>
          <a:lstStyle/>
          <a:p>
            <a:pPr algn="just">
              <a:lnSpc>
                <a:spcPts val="2940"/>
              </a:lnSpc>
            </a:pPr>
            <a:r>
              <a:rPr lang="en-US" sz="2100" b="1">
                <a:solidFill>
                  <a:srgbClr val="000000"/>
                </a:solidFill>
                <a:latin typeface="Quattrocento Bold"/>
                <a:ea typeface="Quattrocento Bold"/>
                <a:cs typeface="Quattrocento Bold"/>
                <a:sym typeface="Quattrocento Bold"/>
              </a:rPr>
              <a:t>Accuracy: 71.24%</a:t>
            </a:r>
          </a:p>
          <a:p>
            <a:pPr algn="just">
              <a:lnSpc>
                <a:spcPts val="2940"/>
              </a:lnSpc>
            </a:pPr>
            <a:r>
              <a:rPr lang="en-US" sz="2100" b="1">
                <a:solidFill>
                  <a:srgbClr val="000000"/>
                </a:solidFill>
                <a:latin typeface="Quattrocento Bold"/>
                <a:ea typeface="Quattrocento Bold"/>
                <a:cs typeface="Quattrocento Bold"/>
                <a:sym typeface="Quattrocento Bold"/>
              </a:rPr>
              <a:t>Key Findings:</a:t>
            </a:r>
          </a:p>
          <a:p>
            <a:pPr marL="453393" lvl="1" indent="-226697" algn="just">
              <a:lnSpc>
                <a:spcPts val="2940"/>
              </a:lnSpc>
              <a:buFont typeface="Arial"/>
              <a:buChar char="•"/>
            </a:pPr>
            <a:r>
              <a:rPr lang="en-US" sz="2100" b="1">
                <a:solidFill>
                  <a:srgbClr val="000000"/>
                </a:solidFill>
                <a:latin typeface="Quattrocento Bold"/>
                <a:ea typeface="Quattrocento Bold"/>
                <a:cs typeface="Quattrocento Bold"/>
                <a:sym typeface="Quattrocento Bold"/>
              </a:rPr>
              <a:t>Maintained stable performance across different types of news articles.</a:t>
            </a:r>
          </a:p>
          <a:p>
            <a:pPr marL="453393" lvl="1" indent="-226697" algn="just">
              <a:lnSpc>
                <a:spcPts val="2940"/>
              </a:lnSpc>
              <a:spcBef>
                <a:spcPct val="0"/>
              </a:spcBef>
              <a:buFont typeface="Arial"/>
              <a:buChar char="•"/>
            </a:pPr>
            <a:r>
              <a:rPr lang="en-US" sz="2100" b="1">
                <a:solidFill>
                  <a:srgbClr val="000000"/>
                </a:solidFill>
                <a:latin typeface="Quattrocento Bold"/>
                <a:ea typeface="Quattrocento Bold"/>
                <a:cs typeface="Quattrocento Bold"/>
                <a:sym typeface="Quattrocento Bold"/>
              </a:rPr>
              <a:t>Provided good margin separation, though occasionally struggled with specific content nuances.</a:t>
            </a:r>
          </a:p>
          <a:p>
            <a:pPr algn="just">
              <a:lnSpc>
                <a:spcPts val="2100"/>
              </a:lnSpc>
              <a:spcBef>
                <a:spcPct val="0"/>
              </a:spcBef>
            </a:pPr>
            <a:endParaRPr lang="en-US" sz="2100" b="1">
              <a:solidFill>
                <a:srgbClr val="000000"/>
              </a:solidFill>
              <a:latin typeface="Quattrocento Bold"/>
              <a:ea typeface="Quattrocento Bold"/>
              <a:cs typeface="Quattrocento Bold"/>
              <a:sym typeface="Quattrocento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1116</Words>
  <Application>Microsoft Office PowerPoint</Application>
  <PresentationFormat>Custom</PresentationFormat>
  <Paragraphs>168</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Quattrocento Bold</vt:lpstr>
      <vt:lpstr>Arial</vt:lpstr>
      <vt:lpstr>Quattrocento</vt:lpstr>
      <vt:lpstr>Calibri</vt:lpstr>
      <vt:lpstr>Playfair Display 1 Bold</vt:lpstr>
      <vt:lpstr>Playfair Display 2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Vintage Minimalist Newspaper Finance Report Presentation</dc:title>
  <cp:lastModifiedBy>Khushi Shah</cp:lastModifiedBy>
  <cp:revision>2</cp:revision>
  <dcterms:created xsi:type="dcterms:W3CDTF">2006-08-16T00:00:00Z</dcterms:created>
  <dcterms:modified xsi:type="dcterms:W3CDTF">2024-10-15T12:30:49Z</dcterms:modified>
  <dc:identifier>DAGToemwSNQ</dc:identifier>
</cp:coreProperties>
</file>

<file path=docProps/thumbnail.jpeg>
</file>